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b, Becky" initials="CB" lastIdx="0" clrIdx="0">
    <p:extLst>
      <p:ext uri="{19B8F6BF-5375-455C-9EA6-DF929625EA0E}">
        <p15:presenceInfo xmlns:p15="http://schemas.microsoft.com/office/powerpoint/2012/main" userId="S-1-5-21-2790932591-188835590-2152480225-23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bb, Becky" userId="c3f7ef22-8ffa-4edd-bfaa-e9e435a57c0c" providerId="ADAL" clId="{66765CB6-A27E-40D5-B3C1-AB3514269D0D}"/>
    <pc:docChg chg="undo custSel addSld modSld">
      <pc:chgData name="Cobb, Becky" userId="c3f7ef22-8ffa-4edd-bfaa-e9e435a57c0c" providerId="ADAL" clId="{66765CB6-A27E-40D5-B3C1-AB3514269D0D}" dt="2023-03-28T20:27:53.577" v="4012" actId="20577"/>
      <pc:docMkLst>
        <pc:docMk/>
      </pc:docMkLst>
      <pc:sldChg chg="modSp">
        <pc:chgData name="Cobb, Becky" userId="c3f7ef22-8ffa-4edd-bfaa-e9e435a57c0c" providerId="ADAL" clId="{66765CB6-A27E-40D5-B3C1-AB3514269D0D}" dt="2023-03-28T19:20:38.987" v="1199" actId="115"/>
        <pc:sldMkLst>
          <pc:docMk/>
          <pc:sldMk cId="4274930962" sldId="265"/>
        </pc:sldMkLst>
        <pc:spChg chg="mod">
          <ac:chgData name="Cobb, Becky" userId="c3f7ef22-8ffa-4edd-bfaa-e9e435a57c0c" providerId="ADAL" clId="{66765CB6-A27E-40D5-B3C1-AB3514269D0D}" dt="2023-03-28T19:00:59.288" v="231" actId="20577"/>
          <ac:spMkLst>
            <pc:docMk/>
            <pc:sldMk cId="4274930962" sldId="265"/>
            <ac:spMk id="2" creationId="{11489510-2BE6-4EC9-B7F3-3AF40C3025FE}"/>
          </ac:spMkLst>
        </pc:spChg>
        <pc:spChg chg="mod">
          <ac:chgData name="Cobb, Becky" userId="c3f7ef22-8ffa-4edd-bfaa-e9e435a57c0c" providerId="ADAL" clId="{66765CB6-A27E-40D5-B3C1-AB3514269D0D}" dt="2023-03-28T19:20:38.987" v="1199" actId="115"/>
          <ac:spMkLst>
            <pc:docMk/>
            <pc:sldMk cId="4274930962" sldId="265"/>
            <ac:spMk id="3" creationId="{72F7B391-5AE5-4341-9654-DD720B74E6D4}"/>
          </ac:spMkLst>
        </pc:spChg>
      </pc:sldChg>
      <pc:sldChg chg="modSp add">
        <pc:chgData name="Cobb, Becky" userId="c3f7ef22-8ffa-4edd-bfaa-e9e435a57c0c" providerId="ADAL" clId="{66765CB6-A27E-40D5-B3C1-AB3514269D0D}" dt="2023-03-28T19:32:17.376" v="2155" actId="12"/>
        <pc:sldMkLst>
          <pc:docMk/>
          <pc:sldMk cId="2258313008" sldId="266"/>
        </pc:sldMkLst>
        <pc:spChg chg="mod">
          <ac:chgData name="Cobb, Becky" userId="c3f7ef22-8ffa-4edd-bfaa-e9e435a57c0c" providerId="ADAL" clId="{66765CB6-A27E-40D5-B3C1-AB3514269D0D}" dt="2023-03-28T19:21:13.528" v="1217" actId="14100"/>
          <ac:spMkLst>
            <pc:docMk/>
            <pc:sldMk cId="2258313008" sldId="266"/>
            <ac:spMk id="2" creationId="{EE077FB3-88AB-4F6F-B277-52765D390EF3}"/>
          </ac:spMkLst>
        </pc:spChg>
        <pc:spChg chg="mod">
          <ac:chgData name="Cobb, Becky" userId="c3f7ef22-8ffa-4edd-bfaa-e9e435a57c0c" providerId="ADAL" clId="{66765CB6-A27E-40D5-B3C1-AB3514269D0D}" dt="2023-03-28T19:32:17.376" v="2155" actId="12"/>
          <ac:spMkLst>
            <pc:docMk/>
            <pc:sldMk cId="2258313008" sldId="266"/>
            <ac:spMk id="3" creationId="{E7814509-A1E5-43A4-B681-56B7454BE510}"/>
          </ac:spMkLst>
        </pc:spChg>
      </pc:sldChg>
      <pc:sldChg chg="modSp add">
        <pc:chgData name="Cobb, Becky" userId="c3f7ef22-8ffa-4edd-bfaa-e9e435a57c0c" providerId="ADAL" clId="{66765CB6-A27E-40D5-B3C1-AB3514269D0D}" dt="2023-03-28T19:46:40.159" v="3277" actId="12"/>
        <pc:sldMkLst>
          <pc:docMk/>
          <pc:sldMk cId="3899312008" sldId="267"/>
        </pc:sldMkLst>
        <pc:spChg chg="mod">
          <ac:chgData name="Cobb, Becky" userId="c3f7ef22-8ffa-4edd-bfaa-e9e435a57c0c" providerId="ADAL" clId="{66765CB6-A27E-40D5-B3C1-AB3514269D0D}" dt="2023-03-28T19:32:54.729" v="2172" actId="115"/>
          <ac:spMkLst>
            <pc:docMk/>
            <pc:sldMk cId="3899312008" sldId="267"/>
            <ac:spMk id="2" creationId="{CEAE256C-5D7B-4EC5-A544-FE00E01947D7}"/>
          </ac:spMkLst>
        </pc:spChg>
        <pc:spChg chg="mod">
          <ac:chgData name="Cobb, Becky" userId="c3f7ef22-8ffa-4edd-bfaa-e9e435a57c0c" providerId="ADAL" clId="{66765CB6-A27E-40D5-B3C1-AB3514269D0D}" dt="2023-03-28T19:46:40.159" v="3277" actId="12"/>
          <ac:spMkLst>
            <pc:docMk/>
            <pc:sldMk cId="3899312008" sldId="267"/>
            <ac:spMk id="3" creationId="{6D61CFAA-D557-4509-8FA7-EF6F90C25899}"/>
          </ac:spMkLst>
        </pc:spChg>
      </pc:sldChg>
      <pc:sldChg chg="addSp delSp modSp add">
        <pc:chgData name="Cobb, Becky" userId="c3f7ef22-8ffa-4edd-bfaa-e9e435a57c0c" providerId="ADAL" clId="{66765CB6-A27E-40D5-B3C1-AB3514269D0D}" dt="2023-03-28T19:55:24.630" v="3480" actId="20577"/>
        <pc:sldMkLst>
          <pc:docMk/>
          <pc:sldMk cId="2968834312" sldId="268"/>
        </pc:sldMkLst>
        <pc:spChg chg="mod">
          <ac:chgData name="Cobb, Becky" userId="c3f7ef22-8ffa-4edd-bfaa-e9e435a57c0c" providerId="ADAL" clId="{66765CB6-A27E-40D5-B3C1-AB3514269D0D}" dt="2023-03-28T19:55:24.630" v="3480" actId="20577"/>
          <ac:spMkLst>
            <pc:docMk/>
            <pc:sldMk cId="2968834312" sldId="268"/>
            <ac:spMk id="2" creationId="{210E53E6-AA1C-4756-BCAC-C369ABFDE53B}"/>
          </ac:spMkLst>
        </pc:spChg>
        <pc:spChg chg="mod">
          <ac:chgData name="Cobb, Becky" userId="c3f7ef22-8ffa-4edd-bfaa-e9e435a57c0c" providerId="ADAL" clId="{66765CB6-A27E-40D5-B3C1-AB3514269D0D}" dt="2023-03-28T19:50:28.403" v="3437" actId="14100"/>
          <ac:spMkLst>
            <pc:docMk/>
            <pc:sldMk cId="2968834312" sldId="268"/>
            <ac:spMk id="3" creationId="{F51B6726-4399-4215-A036-C05EE9CDCF76}"/>
          </ac:spMkLst>
        </pc:spChg>
        <pc:spChg chg="add del mod">
          <ac:chgData name="Cobb, Becky" userId="c3f7ef22-8ffa-4edd-bfaa-e9e435a57c0c" providerId="ADAL" clId="{66765CB6-A27E-40D5-B3C1-AB3514269D0D}" dt="2023-03-28T19:51:42.469" v="3443" actId="11529"/>
          <ac:spMkLst>
            <pc:docMk/>
            <pc:sldMk cId="2968834312" sldId="268"/>
            <ac:spMk id="5" creationId="{AE98E3A4-2CE7-4599-BEB3-7E851A96242E}"/>
          </ac:spMkLst>
        </pc:spChg>
        <pc:spChg chg="add mod">
          <ac:chgData name="Cobb, Becky" userId="c3f7ef22-8ffa-4edd-bfaa-e9e435a57c0c" providerId="ADAL" clId="{66765CB6-A27E-40D5-B3C1-AB3514269D0D}" dt="2023-03-28T19:53:46.115" v="3455" actId="1076"/>
          <ac:spMkLst>
            <pc:docMk/>
            <pc:sldMk cId="2968834312" sldId="268"/>
            <ac:spMk id="6" creationId="{815FC0A1-287F-44A9-9E55-2CC87FFA4EE7}"/>
          </ac:spMkLst>
        </pc:spChg>
        <pc:picChg chg="add del mod">
          <ac:chgData name="Cobb, Becky" userId="c3f7ef22-8ffa-4edd-bfaa-e9e435a57c0c" providerId="ADAL" clId="{66765CB6-A27E-40D5-B3C1-AB3514269D0D}" dt="2023-03-28T19:51:44.269" v="3445"/>
          <ac:picMkLst>
            <pc:docMk/>
            <pc:sldMk cId="2968834312" sldId="268"/>
            <ac:picMk id="4" creationId="{39299132-CA0C-4E1B-B503-0FAD6A6E4247}"/>
          </ac:picMkLst>
        </pc:picChg>
        <pc:picChg chg="add mod">
          <ac:chgData name="Cobb, Becky" userId="c3f7ef22-8ffa-4edd-bfaa-e9e435a57c0c" providerId="ADAL" clId="{66765CB6-A27E-40D5-B3C1-AB3514269D0D}" dt="2023-03-28T19:54:30.732" v="3458" actId="1076"/>
          <ac:picMkLst>
            <pc:docMk/>
            <pc:sldMk cId="2968834312" sldId="268"/>
            <ac:picMk id="7" creationId="{29A36F23-FF81-4F4F-95A1-F4C660EF9AD4}"/>
          </ac:picMkLst>
        </pc:picChg>
      </pc:sldChg>
      <pc:sldChg chg="addSp delSp modSp add">
        <pc:chgData name="Cobb, Becky" userId="c3f7ef22-8ffa-4edd-bfaa-e9e435a57c0c" providerId="ADAL" clId="{66765CB6-A27E-40D5-B3C1-AB3514269D0D}" dt="2023-03-28T20:20:35.633" v="3585" actId="1076"/>
        <pc:sldMkLst>
          <pc:docMk/>
          <pc:sldMk cId="1078660611" sldId="269"/>
        </pc:sldMkLst>
        <pc:spChg chg="mod">
          <ac:chgData name="Cobb, Becky" userId="c3f7ef22-8ffa-4edd-bfaa-e9e435a57c0c" providerId="ADAL" clId="{66765CB6-A27E-40D5-B3C1-AB3514269D0D}" dt="2023-03-28T20:16:55.175" v="3560" actId="115"/>
          <ac:spMkLst>
            <pc:docMk/>
            <pc:sldMk cId="1078660611" sldId="269"/>
            <ac:spMk id="2" creationId="{15C64F16-1D55-4000-888A-14F70876D3B2}"/>
          </ac:spMkLst>
        </pc:spChg>
        <pc:spChg chg="mod">
          <ac:chgData name="Cobb, Becky" userId="c3f7ef22-8ffa-4edd-bfaa-e9e435a57c0c" providerId="ADAL" clId="{66765CB6-A27E-40D5-B3C1-AB3514269D0D}" dt="2023-03-28T20:19:35.346" v="3578" actId="14100"/>
          <ac:spMkLst>
            <pc:docMk/>
            <pc:sldMk cId="1078660611" sldId="269"/>
            <ac:spMk id="3" creationId="{2A16793D-1ADF-445E-BE04-D1FBBC96B447}"/>
          </ac:spMkLst>
        </pc:spChg>
        <pc:spChg chg="add del mod">
          <ac:chgData name="Cobb, Becky" userId="c3f7ef22-8ffa-4edd-bfaa-e9e435a57c0c" providerId="ADAL" clId="{66765CB6-A27E-40D5-B3C1-AB3514269D0D}" dt="2023-03-28T20:03:08.447" v="3559" actId="11529"/>
          <ac:spMkLst>
            <pc:docMk/>
            <pc:sldMk cId="1078660611" sldId="269"/>
            <ac:spMk id="4" creationId="{86393000-5366-4BDE-BC96-6B195FEBF9BC}"/>
          </ac:spMkLst>
        </pc:spChg>
        <pc:spChg chg="add del mod">
          <ac:chgData name="Cobb, Becky" userId="c3f7ef22-8ffa-4edd-bfaa-e9e435a57c0c" providerId="ADAL" clId="{66765CB6-A27E-40D5-B3C1-AB3514269D0D}" dt="2023-03-28T20:18:10.186" v="3567"/>
          <ac:spMkLst>
            <pc:docMk/>
            <pc:sldMk cId="1078660611" sldId="269"/>
            <ac:spMk id="6" creationId="{3F941F35-25A3-487E-9F51-8546F6699C86}"/>
          </ac:spMkLst>
        </pc:spChg>
        <pc:spChg chg="add del mod">
          <ac:chgData name="Cobb, Becky" userId="c3f7ef22-8ffa-4edd-bfaa-e9e435a57c0c" providerId="ADAL" clId="{66765CB6-A27E-40D5-B3C1-AB3514269D0D}" dt="2023-03-28T20:18:10.186" v="3567"/>
          <ac:spMkLst>
            <pc:docMk/>
            <pc:sldMk cId="1078660611" sldId="269"/>
            <ac:spMk id="7" creationId="{3DA1313B-00EB-4DF8-9563-348592EFB2A0}"/>
          </ac:spMkLst>
        </pc:spChg>
        <pc:spChg chg="add del mod">
          <ac:chgData name="Cobb, Becky" userId="c3f7ef22-8ffa-4edd-bfaa-e9e435a57c0c" providerId="ADAL" clId="{66765CB6-A27E-40D5-B3C1-AB3514269D0D}" dt="2023-03-28T20:18:10.186" v="3567"/>
          <ac:spMkLst>
            <pc:docMk/>
            <pc:sldMk cId="1078660611" sldId="269"/>
            <ac:spMk id="8" creationId="{A1027AE8-D637-426B-8EC2-D65A37F16F46}"/>
          </ac:spMkLst>
        </pc:spChg>
        <pc:spChg chg="add del mod">
          <ac:chgData name="Cobb, Becky" userId="c3f7ef22-8ffa-4edd-bfaa-e9e435a57c0c" providerId="ADAL" clId="{66765CB6-A27E-40D5-B3C1-AB3514269D0D}" dt="2023-03-28T20:18:33.238" v="3568"/>
          <ac:spMkLst>
            <pc:docMk/>
            <pc:sldMk cId="1078660611" sldId="269"/>
            <ac:spMk id="9" creationId="{AA47275F-8769-4241-8587-7E692967CA6D}"/>
          </ac:spMkLst>
        </pc:spChg>
        <pc:picChg chg="add mod">
          <ac:chgData name="Cobb, Becky" userId="c3f7ef22-8ffa-4edd-bfaa-e9e435a57c0c" providerId="ADAL" clId="{66765CB6-A27E-40D5-B3C1-AB3514269D0D}" dt="2023-03-28T20:20:35.633" v="3585" actId="1076"/>
          <ac:picMkLst>
            <pc:docMk/>
            <pc:sldMk cId="1078660611" sldId="269"/>
            <ac:picMk id="5" creationId="{798CEAA0-B558-4AD4-9F65-61802BA7494D}"/>
          </ac:picMkLst>
        </pc:picChg>
        <pc:picChg chg="add mod">
          <ac:chgData name="Cobb, Becky" userId="c3f7ef22-8ffa-4edd-bfaa-e9e435a57c0c" providerId="ADAL" clId="{66765CB6-A27E-40D5-B3C1-AB3514269D0D}" dt="2023-03-28T20:20:32.144" v="3584" actId="1076"/>
          <ac:picMkLst>
            <pc:docMk/>
            <pc:sldMk cId="1078660611" sldId="269"/>
            <ac:picMk id="10" creationId="{52947A3E-6A80-4D32-9F33-E830387BBBDE}"/>
          </ac:picMkLst>
        </pc:picChg>
      </pc:sldChg>
      <pc:sldChg chg="addSp delSp modSp add">
        <pc:chgData name="Cobb, Becky" userId="c3f7ef22-8ffa-4edd-bfaa-e9e435a57c0c" providerId="ADAL" clId="{66765CB6-A27E-40D5-B3C1-AB3514269D0D}" dt="2023-03-28T20:27:53.577" v="4012" actId="20577"/>
        <pc:sldMkLst>
          <pc:docMk/>
          <pc:sldMk cId="213784672" sldId="270"/>
        </pc:sldMkLst>
        <pc:spChg chg="del">
          <ac:chgData name="Cobb, Becky" userId="c3f7ef22-8ffa-4edd-bfaa-e9e435a57c0c" providerId="ADAL" clId="{66765CB6-A27E-40D5-B3C1-AB3514269D0D}" dt="2023-03-28T20:20:47.530" v="3587"/>
          <ac:spMkLst>
            <pc:docMk/>
            <pc:sldMk cId="213784672" sldId="270"/>
            <ac:spMk id="2" creationId="{29A4E45F-3D2A-41CC-9E7A-04C54C44C032}"/>
          </ac:spMkLst>
        </pc:spChg>
        <pc:spChg chg="del">
          <ac:chgData name="Cobb, Becky" userId="c3f7ef22-8ffa-4edd-bfaa-e9e435a57c0c" providerId="ADAL" clId="{66765CB6-A27E-40D5-B3C1-AB3514269D0D}" dt="2023-03-28T20:20:47.530" v="3587"/>
          <ac:spMkLst>
            <pc:docMk/>
            <pc:sldMk cId="213784672" sldId="270"/>
            <ac:spMk id="3" creationId="{2BD21D52-1E2A-4FBC-BDAB-985C538B71DA}"/>
          </ac:spMkLst>
        </pc:spChg>
        <pc:spChg chg="del">
          <ac:chgData name="Cobb, Becky" userId="c3f7ef22-8ffa-4edd-bfaa-e9e435a57c0c" providerId="ADAL" clId="{66765CB6-A27E-40D5-B3C1-AB3514269D0D}" dt="2023-03-28T20:20:47.530" v="3587"/>
          <ac:spMkLst>
            <pc:docMk/>
            <pc:sldMk cId="213784672" sldId="270"/>
            <ac:spMk id="4" creationId="{34AF1ACE-39ED-4A44-9DD6-11C3647CCD72}"/>
          </ac:spMkLst>
        </pc:spChg>
        <pc:spChg chg="add mod">
          <ac:chgData name="Cobb, Becky" userId="c3f7ef22-8ffa-4edd-bfaa-e9e435a57c0c" providerId="ADAL" clId="{66765CB6-A27E-40D5-B3C1-AB3514269D0D}" dt="2023-03-28T20:22:28.219" v="3640" actId="14100"/>
          <ac:spMkLst>
            <pc:docMk/>
            <pc:sldMk cId="213784672" sldId="270"/>
            <ac:spMk id="5" creationId="{62E2D29E-6FA9-4533-9B50-B0659D2F056D}"/>
          </ac:spMkLst>
        </pc:spChg>
        <pc:spChg chg="add mod">
          <ac:chgData name="Cobb, Becky" userId="c3f7ef22-8ffa-4edd-bfaa-e9e435a57c0c" providerId="ADAL" clId="{66765CB6-A27E-40D5-B3C1-AB3514269D0D}" dt="2023-03-28T20:27:53.577" v="4012" actId="20577"/>
          <ac:spMkLst>
            <pc:docMk/>
            <pc:sldMk cId="213784672" sldId="270"/>
            <ac:spMk id="6" creationId="{B367B028-175D-4BF2-A52F-B65B6EA7E5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191267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29988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24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251106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32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232731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3174148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422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392616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583D4-D966-4BE8-B3A9-42583130AF2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535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8583D4-D966-4BE8-B3A9-42583130AF2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332662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8583D4-D966-4BE8-B3A9-42583130AF2F}"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422557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8583D4-D966-4BE8-B3A9-42583130AF2F}"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421546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583D4-D966-4BE8-B3A9-42583130AF2F}"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180900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8583D4-D966-4BE8-B3A9-42583130AF2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3171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8583D4-D966-4BE8-B3A9-42583130AF2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8AE8B-EADD-4B2A-BC73-D0023EE71BF7}" type="slidenum">
              <a:rPr lang="en-US" smtClean="0"/>
              <a:t>‹#›</a:t>
            </a:fld>
            <a:endParaRPr lang="en-US"/>
          </a:p>
        </p:txBody>
      </p:sp>
    </p:spTree>
    <p:extLst>
      <p:ext uri="{BB962C8B-B14F-4D97-AF65-F5344CB8AC3E}">
        <p14:creationId xmlns:p14="http://schemas.microsoft.com/office/powerpoint/2010/main" val="9414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8583D4-D966-4BE8-B3A9-42583130AF2F}" type="datetimeFigureOut">
              <a:rPr lang="en-US" smtClean="0"/>
              <a:t>3/31/2023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B8AE8B-EADD-4B2A-BC73-D0023EE71BF7}" type="slidenum">
              <a:rPr lang="en-US" smtClean="0"/>
              <a:t>‹#›</a:t>
            </a:fld>
            <a:endParaRPr lang="en-US"/>
          </a:p>
        </p:txBody>
      </p:sp>
    </p:spTree>
    <p:extLst>
      <p:ext uri="{BB962C8B-B14F-4D97-AF65-F5344CB8AC3E}">
        <p14:creationId xmlns:p14="http://schemas.microsoft.com/office/powerpoint/2010/main" val="1555062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254412&amp;picture=airplane-sunset-trave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peoplemattersglobal.com/news/compensation-benefits/uber-to-cut-3700-jobs-25589" TargetMode="External"/><Relationship Id="rId3" Type="http://schemas.openxmlformats.org/officeDocument/2006/relationships/hyperlink" Target="https://knowingneurons.com/taxi/" TargetMode="External"/><Relationship Id="rId7"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travelinusa.us/grand-canyon-shuttle/" TargetMode="External"/><Relationship Id="rId5" Type="http://schemas.openxmlformats.org/officeDocument/2006/relationships/image" Target="../media/image7.jpg"/><Relationship Id="rId4" Type="http://schemas.openxmlformats.org/officeDocument/2006/relationships/hyperlink" Target="https://creativecommons.org/licenses/by-nc-nd/3.0/" TargetMode="External"/><Relationship Id="rId9"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756F-0471-489E-B94A-9A58536DDA41}"/>
              </a:ext>
            </a:extLst>
          </p:cNvPr>
          <p:cNvSpPr>
            <a:spLocks noGrp="1"/>
          </p:cNvSpPr>
          <p:nvPr>
            <p:ph type="ctrTitle"/>
          </p:nvPr>
        </p:nvSpPr>
        <p:spPr/>
        <p:txBody>
          <a:bodyPr/>
          <a:lstStyle/>
          <a:p>
            <a:r>
              <a:rPr lang="en-US" dirty="0"/>
              <a:t>TeamWorks Travel &amp; Expense Basics</a:t>
            </a:r>
          </a:p>
        </p:txBody>
      </p:sp>
      <p:sp>
        <p:nvSpPr>
          <p:cNvPr id="3" name="Subtitle 2">
            <a:extLst>
              <a:ext uri="{FF2B5EF4-FFF2-40B4-BE49-F238E27FC236}">
                <a16:creationId xmlns:a16="http://schemas.microsoft.com/office/drawing/2014/main" id="{9B5AE3B3-0708-4487-A9C8-0C556782D85E}"/>
              </a:ext>
            </a:extLst>
          </p:cNvPr>
          <p:cNvSpPr>
            <a:spLocks noGrp="1"/>
          </p:cNvSpPr>
          <p:nvPr>
            <p:ph type="subTitle" idx="1"/>
          </p:nvPr>
        </p:nvSpPr>
        <p:spPr/>
        <p:txBody>
          <a:bodyPr>
            <a:normAutofit/>
          </a:bodyPr>
          <a:lstStyle/>
          <a:p>
            <a:endParaRPr lang="en-US" dirty="0"/>
          </a:p>
          <a:p>
            <a:r>
              <a:rPr lang="en-US" dirty="0"/>
              <a:t>March 30, 2023</a:t>
            </a:r>
          </a:p>
          <a:p>
            <a:endParaRPr lang="en-US" dirty="0"/>
          </a:p>
        </p:txBody>
      </p:sp>
    </p:spTree>
    <p:extLst>
      <p:ext uri="{BB962C8B-B14F-4D97-AF65-F5344CB8AC3E}">
        <p14:creationId xmlns:p14="http://schemas.microsoft.com/office/powerpoint/2010/main" val="1228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9510-2BE6-4EC9-B7F3-3AF40C3025FE}"/>
              </a:ext>
            </a:extLst>
          </p:cNvPr>
          <p:cNvSpPr>
            <a:spLocks noGrp="1"/>
          </p:cNvSpPr>
          <p:nvPr>
            <p:ph type="title"/>
          </p:nvPr>
        </p:nvSpPr>
        <p:spPr>
          <a:xfrm>
            <a:off x="677334" y="609600"/>
            <a:ext cx="8596668" cy="782972"/>
          </a:xfrm>
        </p:spPr>
        <p:txBody>
          <a:bodyPr/>
          <a:lstStyle/>
          <a:p>
            <a:r>
              <a:rPr lang="en-US" u="sng" dirty="0"/>
              <a:t>Meals</a:t>
            </a:r>
          </a:p>
        </p:txBody>
      </p:sp>
      <p:sp>
        <p:nvSpPr>
          <p:cNvPr id="3" name="Content Placeholder 2">
            <a:extLst>
              <a:ext uri="{FF2B5EF4-FFF2-40B4-BE49-F238E27FC236}">
                <a16:creationId xmlns:a16="http://schemas.microsoft.com/office/drawing/2014/main" id="{72F7B391-5AE5-4341-9654-DD720B74E6D4}"/>
              </a:ext>
            </a:extLst>
          </p:cNvPr>
          <p:cNvSpPr>
            <a:spLocks noGrp="1"/>
          </p:cNvSpPr>
          <p:nvPr>
            <p:ph idx="1"/>
          </p:nvPr>
        </p:nvSpPr>
        <p:spPr>
          <a:xfrm>
            <a:off x="677333" y="1392573"/>
            <a:ext cx="9464957" cy="4648790"/>
          </a:xfrm>
        </p:spPr>
        <p:txBody>
          <a:bodyPr/>
          <a:lstStyle/>
          <a:p>
            <a:pPr>
              <a:buFont typeface="Wingdings" panose="05000000000000000000" pitchFamily="2" charset="2"/>
              <a:buChar char="v"/>
            </a:pPr>
            <a:r>
              <a:rPr lang="en-US" dirty="0"/>
              <a:t>Reimbursable on a </a:t>
            </a:r>
            <a:r>
              <a:rPr lang="en-US" u="sng" dirty="0"/>
              <a:t>per diem basis </a:t>
            </a:r>
            <a:r>
              <a:rPr lang="en-US" dirty="0"/>
              <a:t>(not actual expenses) that covers cost of meals, taxes, and tips on meals.  Per Diem expenses do not require receipt to be provided.</a:t>
            </a:r>
          </a:p>
          <a:p>
            <a:pPr>
              <a:buFont typeface="Wingdings" panose="05000000000000000000" pitchFamily="2" charset="2"/>
              <a:buChar char="v"/>
            </a:pPr>
            <a:r>
              <a:rPr lang="en-US" u="sng" dirty="0"/>
              <a:t>In-State Meal Per Diem </a:t>
            </a:r>
            <a:r>
              <a:rPr lang="en-US" dirty="0"/>
              <a:t>- The daily rate for travel within the State of GA is $50.00 per day to cover three meals per day.</a:t>
            </a:r>
          </a:p>
          <a:p>
            <a:pPr lvl="2">
              <a:buFont typeface="Wingdings" panose="05000000000000000000" pitchFamily="2" charset="2"/>
              <a:buChar char="v"/>
            </a:pPr>
            <a:r>
              <a:rPr lang="en-US" dirty="0"/>
              <a:t>Breakfast $13.00</a:t>
            </a:r>
          </a:p>
          <a:p>
            <a:pPr lvl="2">
              <a:buFont typeface="Wingdings" panose="05000000000000000000" pitchFamily="2" charset="2"/>
              <a:buChar char="v"/>
            </a:pPr>
            <a:r>
              <a:rPr lang="en-US" dirty="0"/>
              <a:t>Lunch $14.00</a:t>
            </a:r>
          </a:p>
          <a:p>
            <a:pPr lvl="2">
              <a:buFont typeface="Wingdings" panose="05000000000000000000" pitchFamily="2" charset="2"/>
              <a:buChar char="v"/>
            </a:pPr>
            <a:r>
              <a:rPr lang="en-US" dirty="0"/>
              <a:t>Dinner $23.00</a:t>
            </a:r>
          </a:p>
          <a:p>
            <a:pPr>
              <a:buFont typeface="Wingdings" panose="05000000000000000000" pitchFamily="2" charset="2"/>
              <a:buChar char="v"/>
            </a:pPr>
            <a:r>
              <a:rPr lang="en-US" u="sng" dirty="0"/>
              <a:t>Out-of-State Meals Per Diem </a:t>
            </a:r>
            <a:r>
              <a:rPr lang="en-US" dirty="0"/>
              <a:t>- The daily rate for other states is found by searching the U.S. General Services Administration website (</a:t>
            </a:r>
            <a:r>
              <a:rPr lang="en-US" u="sng" dirty="0">
                <a:solidFill>
                  <a:schemeClr val="accent1"/>
                </a:solidFill>
              </a:rPr>
              <a:t>www.GSA.gov/travel/plan-book/per-diem-rates</a:t>
            </a:r>
            <a:r>
              <a:rPr lang="en-US" dirty="0"/>
              <a:t>) for the applicable geographic location of travel.</a:t>
            </a:r>
          </a:p>
          <a:p>
            <a:pPr>
              <a:buFont typeface="Wingdings" panose="05000000000000000000" pitchFamily="2" charset="2"/>
              <a:buChar char="v"/>
            </a:pPr>
            <a:r>
              <a:rPr lang="en-US" u="sng" dirty="0"/>
              <a:t>Incidental travel expenses </a:t>
            </a:r>
            <a:r>
              <a:rPr lang="en-US" dirty="0"/>
              <a:t>(fees and tips given to porters, bellhops, hotel staff, etc.) are reimbursed separately from Per Diem Rates for In-State and Out-of-State travel, but are included in International Per Diem Rates.</a:t>
            </a:r>
          </a:p>
        </p:txBody>
      </p:sp>
    </p:spTree>
    <p:extLst>
      <p:ext uri="{BB962C8B-B14F-4D97-AF65-F5344CB8AC3E}">
        <p14:creationId xmlns:p14="http://schemas.microsoft.com/office/powerpoint/2010/main" val="427493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7FB3-88AB-4F6F-B277-52765D390EF3}"/>
              </a:ext>
            </a:extLst>
          </p:cNvPr>
          <p:cNvSpPr>
            <a:spLocks noGrp="1"/>
          </p:cNvSpPr>
          <p:nvPr>
            <p:ph type="title"/>
          </p:nvPr>
        </p:nvSpPr>
        <p:spPr>
          <a:xfrm>
            <a:off x="677334" y="609600"/>
            <a:ext cx="8596668" cy="673916"/>
          </a:xfrm>
        </p:spPr>
        <p:txBody>
          <a:bodyPr/>
          <a:lstStyle/>
          <a:p>
            <a:r>
              <a:rPr lang="en-US" u="sng" dirty="0"/>
              <a:t>Meals-Continued</a:t>
            </a:r>
          </a:p>
        </p:txBody>
      </p:sp>
      <p:sp>
        <p:nvSpPr>
          <p:cNvPr id="3" name="Content Placeholder 2">
            <a:extLst>
              <a:ext uri="{FF2B5EF4-FFF2-40B4-BE49-F238E27FC236}">
                <a16:creationId xmlns:a16="http://schemas.microsoft.com/office/drawing/2014/main" id="{E7814509-A1E5-43A4-B681-56B7454BE510}"/>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Travelers who are provided meals during their course of travel must deduct the corresponding, applicable meal rate from their per diem reimbursement claim for each meal provided.</a:t>
            </a:r>
          </a:p>
          <a:p>
            <a:pPr>
              <a:buFont typeface="Wingdings" panose="05000000000000000000" pitchFamily="2" charset="2"/>
              <a:buChar char="v"/>
            </a:pPr>
            <a:r>
              <a:rPr lang="en-US" dirty="0"/>
              <a:t>Meal adjustments include those provided by hotels, meeting, conferences, or any other source.</a:t>
            </a:r>
          </a:p>
          <a:p>
            <a:pPr>
              <a:buFont typeface="Wingdings" panose="05000000000000000000" pitchFamily="2" charset="2"/>
              <a:buChar char="v"/>
            </a:pPr>
            <a:r>
              <a:rPr lang="en-US" dirty="0"/>
              <a:t>If a continental breakfast, lunch, dinner, or reception is offered as part of the travel, and the food/timing is sufficient to serve as a meal, the traveler must reduce the per diem </a:t>
            </a:r>
            <a:r>
              <a:rPr lang="en-US"/>
              <a:t>amount by </a:t>
            </a:r>
            <a:r>
              <a:rPr lang="en-US" dirty="0"/>
              <a:t>the appropriate allowance amount.</a:t>
            </a:r>
          </a:p>
          <a:p>
            <a:pPr>
              <a:buFont typeface="Wingdings" panose="05000000000000000000" pitchFamily="2" charset="2"/>
              <a:buChar char="v"/>
            </a:pPr>
            <a:r>
              <a:rPr lang="en-US" dirty="0"/>
              <a:t>Travelers with medical restrictions should make every effort to have a source providing a meal facilitate their needs.  If this is not possible, the traveler is not required to deduct the applicable meal allowance from the per diem.  However, the traveler must include a note or other documentation of this exception with their travel expense reimbursement </a:t>
            </a:r>
          </a:p>
        </p:txBody>
      </p:sp>
    </p:spTree>
    <p:extLst>
      <p:ext uri="{BB962C8B-B14F-4D97-AF65-F5344CB8AC3E}">
        <p14:creationId xmlns:p14="http://schemas.microsoft.com/office/powerpoint/2010/main" val="225831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56C-5D7B-4EC5-A544-FE00E01947D7}"/>
              </a:ext>
            </a:extLst>
          </p:cNvPr>
          <p:cNvSpPr>
            <a:spLocks noGrp="1"/>
          </p:cNvSpPr>
          <p:nvPr>
            <p:ph type="title"/>
          </p:nvPr>
        </p:nvSpPr>
        <p:spPr/>
        <p:txBody>
          <a:bodyPr/>
          <a:lstStyle/>
          <a:p>
            <a:r>
              <a:rPr lang="en-US" u="sng" dirty="0"/>
              <a:t>Meals-Continued</a:t>
            </a:r>
          </a:p>
        </p:txBody>
      </p:sp>
      <p:sp>
        <p:nvSpPr>
          <p:cNvPr id="3" name="Content Placeholder 2">
            <a:extLst>
              <a:ext uri="{FF2B5EF4-FFF2-40B4-BE49-F238E27FC236}">
                <a16:creationId xmlns:a16="http://schemas.microsoft.com/office/drawing/2014/main" id="{6D61CFAA-D557-4509-8FA7-EF6F90C25899}"/>
              </a:ext>
            </a:extLst>
          </p:cNvPr>
          <p:cNvSpPr>
            <a:spLocks noGrp="1"/>
          </p:cNvSpPr>
          <p:nvPr>
            <p:ph idx="1"/>
          </p:nvPr>
        </p:nvSpPr>
        <p:spPr/>
        <p:txBody>
          <a:bodyPr>
            <a:normAutofit lnSpcReduction="10000"/>
          </a:bodyPr>
          <a:lstStyle/>
          <a:p>
            <a:pPr>
              <a:buFont typeface="Wingdings" panose="05000000000000000000" pitchFamily="2" charset="2"/>
              <a:buChar char="v"/>
            </a:pPr>
            <a:r>
              <a:rPr lang="en-US" b="1" u="sng" dirty="0"/>
              <a:t>Meal Per Diems during OVERNIGHT TRAVEL </a:t>
            </a:r>
            <a:r>
              <a:rPr lang="en-US" dirty="0"/>
              <a:t>– Employees traveling overnight are eligible for 75% of the total per diem on the first and last day of travel.  Departure time and arrival time are not considerations for calculating the Meal Per Diem when associated with overnight travel.  Any meals provided during the first and last day of overnight travel would be deducted from the reimbursable amount after the 75% is calculated.</a:t>
            </a:r>
          </a:p>
          <a:p>
            <a:pPr>
              <a:buFont typeface="Wingdings" panose="05000000000000000000" pitchFamily="2" charset="2"/>
              <a:buChar char="v"/>
            </a:pPr>
            <a:endParaRPr lang="en-US" dirty="0"/>
          </a:p>
          <a:p>
            <a:pPr>
              <a:buFont typeface="Wingdings" panose="05000000000000000000" pitchFamily="2" charset="2"/>
              <a:buChar char="v"/>
            </a:pPr>
            <a:r>
              <a:rPr lang="en-US" b="1" u="sng" dirty="0"/>
              <a:t>Meal Per Diems during NON-OVERNIGHT TRAVEL </a:t>
            </a:r>
            <a:r>
              <a:rPr lang="en-US" dirty="0"/>
              <a:t>– Travelers on state business who travel more than 50 miles from their Residence AND their Primary Workstation, AND are away for more than 12 hours, may receive the total eligible per diem allowance for that day, even when there is no overnight lodging.  The per diem allowance must still be adjusted for any meals provided.  The meal per diem rate will be determined by the location of the last business stop of the day of travel.</a:t>
            </a:r>
          </a:p>
        </p:txBody>
      </p:sp>
    </p:spTree>
    <p:extLst>
      <p:ext uri="{BB962C8B-B14F-4D97-AF65-F5344CB8AC3E}">
        <p14:creationId xmlns:p14="http://schemas.microsoft.com/office/powerpoint/2010/main" val="389931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53E6-AA1C-4756-BCAC-C369ABFDE53B}"/>
              </a:ext>
            </a:extLst>
          </p:cNvPr>
          <p:cNvSpPr>
            <a:spLocks noGrp="1"/>
          </p:cNvSpPr>
          <p:nvPr>
            <p:ph type="title"/>
          </p:nvPr>
        </p:nvSpPr>
        <p:spPr/>
        <p:txBody>
          <a:bodyPr/>
          <a:lstStyle/>
          <a:p>
            <a:r>
              <a:rPr lang="en-US" u="sng" dirty="0"/>
              <a:t>Miscellaneous Reimbursable Expenses</a:t>
            </a:r>
          </a:p>
        </p:txBody>
      </p:sp>
      <p:sp>
        <p:nvSpPr>
          <p:cNvPr id="3" name="Content Placeholder 2">
            <a:extLst>
              <a:ext uri="{FF2B5EF4-FFF2-40B4-BE49-F238E27FC236}">
                <a16:creationId xmlns:a16="http://schemas.microsoft.com/office/drawing/2014/main" id="{F51B6726-4399-4215-A036-C05EE9CDCF76}"/>
              </a:ext>
            </a:extLst>
          </p:cNvPr>
          <p:cNvSpPr>
            <a:spLocks noGrp="1"/>
          </p:cNvSpPr>
          <p:nvPr>
            <p:ph idx="1"/>
          </p:nvPr>
        </p:nvSpPr>
        <p:spPr>
          <a:xfrm>
            <a:off x="677334" y="1426129"/>
            <a:ext cx="8596668" cy="4615234"/>
          </a:xfrm>
        </p:spPr>
        <p:txBody>
          <a:bodyPr/>
          <a:lstStyle/>
          <a:p>
            <a:pPr marL="0" indent="0">
              <a:buNone/>
            </a:pPr>
            <a:r>
              <a:rPr lang="en-US" dirty="0"/>
              <a:t>Other reimbursable expenses while on official state business include, but are not limited to, the following:</a:t>
            </a:r>
          </a:p>
          <a:p>
            <a:pPr marL="0" indent="0">
              <a:buNone/>
            </a:pPr>
            <a:endParaRPr lang="en-US" dirty="0"/>
          </a:p>
        </p:txBody>
      </p:sp>
      <p:sp useBgFill="1">
        <p:nvSpPr>
          <p:cNvPr id="6" name="Rectangle: Rounded Corners 5">
            <a:extLst>
              <a:ext uri="{FF2B5EF4-FFF2-40B4-BE49-F238E27FC236}">
                <a16:creationId xmlns:a16="http://schemas.microsoft.com/office/drawing/2014/main" id="{815FC0A1-287F-44A9-9E55-2CC87FFA4EE7}"/>
              </a:ext>
            </a:extLst>
          </p:cNvPr>
          <p:cNvSpPr/>
          <p:nvPr/>
        </p:nvSpPr>
        <p:spPr>
          <a:xfrm>
            <a:off x="677334" y="2328344"/>
            <a:ext cx="7462982" cy="41378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9A36F23-FF81-4F4F-95A1-F4C660EF9AD4}"/>
              </a:ext>
            </a:extLst>
          </p:cNvPr>
          <p:cNvPicPr>
            <a:picLocks noChangeAspect="1"/>
          </p:cNvPicPr>
          <p:nvPr/>
        </p:nvPicPr>
        <p:blipFill>
          <a:blip r:embed="rId2"/>
          <a:stretch>
            <a:fillRect/>
          </a:stretch>
        </p:blipFill>
        <p:spPr>
          <a:xfrm>
            <a:off x="1288952" y="2501549"/>
            <a:ext cx="6239746" cy="3791479"/>
          </a:xfrm>
          <a:prstGeom prst="rect">
            <a:avLst/>
          </a:prstGeom>
        </p:spPr>
      </p:pic>
    </p:spTree>
    <p:extLst>
      <p:ext uri="{BB962C8B-B14F-4D97-AF65-F5344CB8AC3E}">
        <p14:creationId xmlns:p14="http://schemas.microsoft.com/office/powerpoint/2010/main" val="296883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4F16-1D55-4000-888A-14F70876D3B2}"/>
              </a:ext>
            </a:extLst>
          </p:cNvPr>
          <p:cNvSpPr>
            <a:spLocks noGrp="1"/>
          </p:cNvSpPr>
          <p:nvPr>
            <p:ph type="title"/>
          </p:nvPr>
        </p:nvSpPr>
        <p:spPr/>
        <p:txBody>
          <a:bodyPr/>
          <a:lstStyle/>
          <a:p>
            <a:r>
              <a:rPr lang="en-US" u="sng" dirty="0"/>
              <a:t>Non-reimbursable Expenses</a:t>
            </a:r>
          </a:p>
        </p:txBody>
      </p:sp>
      <p:sp>
        <p:nvSpPr>
          <p:cNvPr id="3" name="Content Placeholder 2">
            <a:extLst>
              <a:ext uri="{FF2B5EF4-FFF2-40B4-BE49-F238E27FC236}">
                <a16:creationId xmlns:a16="http://schemas.microsoft.com/office/drawing/2014/main" id="{2A16793D-1ADF-445E-BE04-D1FBBC96B447}"/>
              </a:ext>
            </a:extLst>
          </p:cNvPr>
          <p:cNvSpPr>
            <a:spLocks noGrp="1"/>
          </p:cNvSpPr>
          <p:nvPr>
            <p:ph sz="half" idx="1"/>
          </p:nvPr>
        </p:nvSpPr>
        <p:spPr>
          <a:xfrm>
            <a:off x="677334" y="1308683"/>
            <a:ext cx="4184035" cy="4732678"/>
          </a:xfrm>
        </p:spPr>
        <p:txBody>
          <a:bodyPr/>
          <a:lstStyle/>
          <a:p>
            <a:pPr marL="0" indent="0">
              <a:buNone/>
            </a:pPr>
            <a:r>
              <a:rPr lang="en-US" dirty="0"/>
              <a:t>Include, but are not limited to, the following:</a:t>
            </a:r>
          </a:p>
        </p:txBody>
      </p:sp>
      <p:pic>
        <p:nvPicPr>
          <p:cNvPr id="10" name="Content Placeholder 9">
            <a:extLst>
              <a:ext uri="{FF2B5EF4-FFF2-40B4-BE49-F238E27FC236}">
                <a16:creationId xmlns:a16="http://schemas.microsoft.com/office/drawing/2014/main" id="{52947A3E-6A80-4D32-9F33-E830387BBBDE}"/>
              </a:ext>
            </a:extLst>
          </p:cNvPr>
          <p:cNvPicPr>
            <a:picLocks noGrp="1" noChangeAspect="1"/>
          </p:cNvPicPr>
          <p:nvPr>
            <p:ph sz="half" idx="2"/>
          </p:nvPr>
        </p:nvPicPr>
        <p:blipFill>
          <a:blip r:embed="rId2"/>
          <a:stretch>
            <a:fillRect/>
          </a:stretch>
        </p:blipFill>
        <p:spPr>
          <a:xfrm>
            <a:off x="4560187" y="1930400"/>
            <a:ext cx="4613421" cy="3221740"/>
          </a:xfrm>
          <a:prstGeom prst="rect">
            <a:avLst/>
          </a:prstGeom>
        </p:spPr>
      </p:pic>
      <p:pic>
        <p:nvPicPr>
          <p:cNvPr id="5" name="Picture 4">
            <a:extLst>
              <a:ext uri="{FF2B5EF4-FFF2-40B4-BE49-F238E27FC236}">
                <a16:creationId xmlns:a16="http://schemas.microsoft.com/office/drawing/2014/main" id="{798CEAA0-B558-4AD4-9F65-61802BA7494D}"/>
              </a:ext>
            </a:extLst>
          </p:cNvPr>
          <p:cNvPicPr>
            <a:picLocks noChangeAspect="1"/>
          </p:cNvPicPr>
          <p:nvPr/>
        </p:nvPicPr>
        <p:blipFill>
          <a:blip r:embed="rId3"/>
          <a:stretch>
            <a:fillRect/>
          </a:stretch>
        </p:blipFill>
        <p:spPr>
          <a:xfrm>
            <a:off x="355654" y="2064152"/>
            <a:ext cx="4204533" cy="3221740"/>
          </a:xfrm>
          <a:prstGeom prst="rect">
            <a:avLst/>
          </a:prstGeom>
        </p:spPr>
      </p:pic>
    </p:spTree>
    <p:extLst>
      <p:ext uri="{BB962C8B-B14F-4D97-AF65-F5344CB8AC3E}">
        <p14:creationId xmlns:p14="http://schemas.microsoft.com/office/powerpoint/2010/main" val="107866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D29E-6FA9-4533-9B50-B0659D2F056D}"/>
              </a:ext>
            </a:extLst>
          </p:cNvPr>
          <p:cNvSpPr>
            <a:spLocks noGrp="1"/>
          </p:cNvSpPr>
          <p:nvPr>
            <p:ph type="title"/>
          </p:nvPr>
        </p:nvSpPr>
        <p:spPr>
          <a:xfrm>
            <a:off x="677334" y="609600"/>
            <a:ext cx="8596668" cy="732639"/>
          </a:xfrm>
        </p:spPr>
        <p:txBody>
          <a:bodyPr/>
          <a:lstStyle/>
          <a:p>
            <a:r>
              <a:rPr lang="en-US" u="sng" dirty="0"/>
              <a:t>Submitting Expense Reimbursements</a:t>
            </a:r>
          </a:p>
        </p:txBody>
      </p:sp>
      <p:sp>
        <p:nvSpPr>
          <p:cNvPr id="6" name="Content Placeholder 5">
            <a:extLst>
              <a:ext uri="{FF2B5EF4-FFF2-40B4-BE49-F238E27FC236}">
                <a16:creationId xmlns:a16="http://schemas.microsoft.com/office/drawing/2014/main" id="{B367B028-175D-4BF2-A52F-B65B6EA7E5C4}"/>
              </a:ext>
            </a:extLst>
          </p:cNvPr>
          <p:cNvSpPr>
            <a:spLocks noGrp="1"/>
          </p:cNvSpPr>
          <p:nvPr>
            <p:ph idx="1"/>
          </p:nvPr>
        </p:nvSpPr>
        <p:spPr>
          <a:xfrm>
            <a:off x="677334" y="2211897"/>
            <a:ext cx="8596668" cy="2902590"/>
          </a:xfrm>
        </p:spPr>
        <p:txBody>
          <a:bodyPr/>
          <a:lstStyle/>
          <a:p>
            <a:pPr>
              <a:buFont typeface="Wingdings" panose="05000000000000000000" pitchFamily="2" charset="2"/>
              <a:buChar char="v"/>
            </a:pPr>
            <a:r>
              <a:rPr lang="en-US" dirty="0"/>
              <a:t>Travelers should submit all expenses for reimbursement within 10 days of the completion of the event or trip, but </a:t>
            </a:r>
            <a:r>
              <a:rPr lang="en-US" b="1" u="sng" dirty="0">
                <a:solidFill>
                  <a:srgbClr val="FF0000"/>
                </a:solidFill>
              </a:rPr>
              <a:t>no later than 45 calendar days</a:t>
            </a:r>
            <a:r>
              <a:rPr lang="en-US" dirty="0">
                <a:solidFill>
                  <a:schemeClr val="tx1"/>
                </a:solidFill>
              </a:rPr>
              <a:t>.  </a:t>
            </a:r>
          </a:p>
          <a:p>
            <a:pPr>
              <a:buFont typeface="Wingdings" panose="05000000000000000000" pitchFamily="2" charset="2"/>
              <a:buChar char="v"/>
            </a:pPr>
            <a:r>
              <a:rPr lang="en-US" dirty="0">
                <a:solidFill>
                  <a:schemeClr val="tx1"/>
                </a:solidFill>
              </a:rPr>
              <a:t>Per IRS regulations, any travel expense reimbursements </a:t>
            </a:r>
            <a:r>
              <a:rPr lang="en-US" b="1" u="sng" dirty="0">
                <a:solidFill>
                  <a:srgbClr val="FF0000"/>
                </a:solidFill>
              </a:rPr>
              <a:t>submitted more than 60 days after the end of the trip become taxable income to the traveler </a:t>
            </a:r>
            <a:r>
              <a:rPr lang="en-US" dirty="0">
                <a:solidFill>
                  <a:schemeClr val="tx1"/>
                </a:solidFill>
              </a:rPr>
              <a:t>and will be included on their W-9 at year-end.</a:t>
            </a:r>
          </a:p>
          <a:p>
            <a:pPr>
              <a:buFont typeface="Wingdings" panose="05000000000000000000" pitchFamily="2" charset="2"/>
              <a:buChar char="v"/>
            </a:pPr>
            <a:r>
              <a:rPr lang="en-US" dirty="0">
                <a:solidFill>
                  <a:schemeClr val="tx1"/>
                </a:solidFill>
              </a:rPr>
              <a:t>Each travel expense report submitted costs the college $3.93 (billed through State Accounting).  Reports for some expenses, such as mileage, can be submitted on a monthly basis if the traveler anticipates multiple days for mileage expenses per month.</a:t>
            </a:r>
          </a:p>
          <a:p>
            <a:pPr>
              <a:buFont typeface="Wingdings" panose="05000000000000000000" pitchFamily="2" charset="2"/>
              <a:buChar char="v"/>
            </a:pPr>
            <a:endParaRPr lang="en-US" dirty="0">
              <a:solidFill>
                <a:schemeClr val="tx1"/>
              </a:solidFill>
            </a:endParaRPr>
          </a:p>
          <a:p>
            <a:pPr marL="0" indent="0">
              <a:buNone/>
            </a:pPr>
            <a:endParaRPr lang="en-US" b="1" u="sng" dirty="0">
              <a:solidFill>
                <a:srgbClr val="FF0000"/>
              </a:solidFill>
            </a:endParaRPr>
          </a:p>
        </p:txBody>
      </p:sp>
    </p:spTree>
    <p:extLst>
      <p:ext uri="{BB962C8B-B14F-4D97-AF65-F5344CB8AC3E}">
        <p14:creationId xmlns:p14="http://schemas.microsoft.com/office/powerpoint/2010/main" val="21378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6DB2-B02D-4B1E-AB25-3FC940C6B59A}"/>
              </a:ext>
            </a:extLst>
          </p:cNvPr>
          <p:cNvSpPr>
            <a:spLocks noGrp="1"/>
          </p:cNvSpPr>
          <p:nvPr>
            <p:ph type="title"/>
          </p:nvPr>
        </p:nvSpPr>
        <p:spPr/>
        <p:txBody>
          <a:bodyPr/>
          <a:lstStyle/>
          <a:p>
            <a:r>
              <a:rPr lang="en-US" u="sng" dirty="0"/>
              <a:t>Allocations</a:t>
            </a:r>
          </a:p>
        </p:txBody>
      </p:sp>
      <p:sp>
        <p:nvSpPr>
          <p:cNvPr id="3" name="Content Placeholder 2">
            <a:extLst>
              <a:ext uri="{FF2B5EF4-FFF2-40B4-BE49-F238E27FC236}">
                <a16:creationId xmlns:a16="http://schemas.microsoft.com/office/drawing/2014/main" id="{EA6C7B49-E653-4CE2-9079-F692E5A3126C}"/>
              </a:ext>
            </a:extLst>
          </p:cNvPr>
          <p:cNvSpPr>
            <a:spLocks noGrp="1"/>
          </p:cNvSpPr>
          <p:nvPr>
            <p:ph idx="1"/>
          </p:nvPr>
        </p:nvSpPr>
        <p:spPr>
          <a:xfrm>
            <a:off x="673112" y="1488613"/>
            <a:ext cx="8596668" cy="2680715"/>
          </a:xfrm>
        </p:spPr>
        <p:txBody>
          <a:bodyPr>
            <a:normAutofit fontScale="77500" lnSpcReduction="20000"/>
          </a:bodyPr>
          <a:lstStyle/>
          <a:p>
            <a:pPr>
              <a:buFont typeface="Wingdings" panose="05000000000000000000" pitchFamily="2" charset="2"/>
              <a:buChar char="v"/>
            </a:pPr>
            <a:r>
              <a:rPr lang="en-US" dirty="0"/>
              <a:t>Your default allocation for your expense report is the budget from which you receive your payroll.</a:t>
            </a:r>
          </a:p>
          <a:p>
            <a:pPr>
              <a:buFont typeface="Wingdings" panose="05000000000000000000" pitchFamily="2" charset="2"/>
              <a:buChar char="v"/>
            </a:pPr>
            <a:r>
              <a:rPr lang="en-US" dirty="0"/>
              <a:t>If your expense needs to come from another budget, you will need to change your allocations in your Concur report.</a:t>
            </a:r>
          </a:p>
          <a:p>
            <a:pPr>
              <a:buFont typeface="Wingdings" panose="05000000000000000000" pitchFamily="2" charset="2"/>
              <a:buChar char="v"/>
            </a:pPr>
            <a:r>
              <a:rPr lang="en-US" dirty="0"/>
              <a:t>Put the allocation needed in the comments when creating your report</a:t>
            </a:r>
          </a:p>
          <a:p>
            <a:pPr>
              <a:buFont typeface="Wingdings" panose="05000000000000000000" pitchFamily="2" charset="2"/>
              <a:buChar char="v"/>
            </a:pPr>
            <a:r>
              <a:rPr lang="en-US" dirty="0"/>
              <a:t>Allocate your entire report or just certain lines of your expenses</a:t>
            </a:r>
          </a:p>
          <a:p>
            <a:pPr>
              <a:buFont typeface="Wingdings" panose="05000000000000000000" pitchFamily="2" charset="2"/>
              <a:buChar char="v"/>
            </a:pPr>
            <a:r>
              <a:rPr lang="en-US" dirty="0"/>
              <a:t>Allocate all of an expense, a certain amount, or a percentage</a:t>
            </a:r>
          </a:p>
          <a:p>
            <a:pPr>
              <a:buFont typeface="Wingdings" panose="05000000000000000000" pitchFamily="2" charset="2"/>
              <a:buChar char="v"/>
            </a:pPr>
            <a:r>
              <a:rPr lang="en-US" dirty="0"/>
              <a:t>All of the budget chart fields are required for allocations, so contact the Business Office if you need assistance with the correct department, program, fund source, fund code, project, and class</a:t>
            </a:r>
          </a:p>
          <a:p>
            <a:pPr>
              <a:buFont typeface="Wingdings" panose="05000000000000000000" pitchFamily="2" charset="2"/>
              <a:buChar char="v"/>
            </a:pPr>
            <a:r>
              <a:rPr lang="en-US" dirty="0"/>
              <a:t>The $3.93 fee for each Concur expense report submitted will also be charged to budget to which the expenses are allocated</a:t>
            </a:r>
          </a:p>
          <a:p>
            <a:pPr marL="0" indent="0">
              <a:buNone/>
            </a:pPr>
            <a:endParaRPr lang="en-US" dirty="0"/>
          </a:p>
          <a:p>
            <a:pPr marL="0" indent="0">
              <a:buNone/>
            </a:pPr>
            <a:endParaRPr lang="en-US" dirty="0"/>
          </a:p>
          <a:p>
            <a:pPr>
              <a:buFont typeface="Wingdings" panose="05000000000000000000" pitchFamily="2" charset="2"/>
              <a:buChar char="v"/>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3800B37-35C9-40B9-9E3F-F1865BF09316}"/>
              </a:ext>
            </a:extLst>
          </p:cNvPr>
          <p:cNvPicPr>
            <a:picLocks noChangeAspect="1"/>
          </p:cNvPicPr>
          <p:nvPr/>
        </p:nvPicPr>
        <p:blipFill rotWithShape="1">
          <a:blip r:embed="rId2"/>
          <a:srcRect r="14898"/>
          <a:stretch/>
        </p:blipFill>
        <p:spPr>
          <a:xfrm>
            <a:off x="673112" y="4295761"/>
            <a:ext cx="8528633" cy="752580"/>
          </a:xfrm>
          <a:prstGeom prst="rect">
            <a:avLst/>
          </a:prstGeom>
        </p:spPr>
      </p:pic>
    </p:spTree>
    <p:extLst>
      <p:ext uri="{BB962C8B-B14F-4D97-AF65-F5344CB8AC3E}">
        <p14:creationId xmlns:p14="http://schemas.microsoft.com/office/powerpoint/2010/main" val="399568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6195-BD49-4991-9E6B-04E420CB6E6A}"/>
              </a:ext>
            </a:extLst>
          </p:cNvPr>
          <p:cNvSpPr>
            <a:spLocks noGrp="1"/>
          </p:cNvSpPr>
          <p:nvPr>
            <p:ph type="title"/>
          </p:nvPr>
        </p:nvSpPr>
        <p:spPr/>
        <p:txBody>
          <a:bodyPr/>
          <a:lstStyle/>
          <a:p>
            <a:r>
              <a:rPr lang="en-US" dirty="0"/>
              <a:t>Receipts/Attachments</a:t>
            </a:r>
          </a:p>
        </p:txBody>
      </p:sp>
      <p:sp>
        <p:nvSpPr>
          <p:cNvPr id="3" name="Content Placeholder 2">
            <a:extLst>
              <a:ext uri="{FF2B5EF4-FFF2-40B4-BE49-F238E27FC236}">
                <a16:creationId xmlns:a16="http://schemas.microsoft.com/office/drawing/2014/main" id="{AA8CB667-4722-452F-8B72-3EA7BB0D3129}"/>
              </a:ext>
            </a:extLst>
          </p:cNvPr>
          <p:cNvSpPr>
            <a:spLocks noGrp="1"/>
          </p:cNvSpPr>
          <p:nvPr>
            <p:ph idx="1"/>
          </p:nvPr>
        </p:nvSpPr>
        <p:spPr/>
        <p:txBody>
          <a:bodyPr/>
          <a:lstStyle/>
          <a:p>
            <a:pPr>
              <a:buFont typeface="Wingdings" panose="05000000000000000000" pitchFamily="2" charset="2"/>
              <a:buChar char="v"/>
            </a:pPr>
            <a:r>
              <a:rPr lang="en-US" dirty="0"/>
              <a:t>Itemized receipts with vendor name &amp; address, description of goods/services, and amount paid for each item are required for:</a:t>
            </a:r>
          </a:p>
          <a:p>
            <a:pPr lvl="2">
              <a:buFont typeface="Wingdings" panose="05000000000000000000" pitchFamily="2" charset="2"/>
              <a:buChar char="v"/>
            </a:pPr>
            <a:r>
              <a:rPr lang="en-US" dirty="0"/>
              <a:t>Hotel receipts</a:t>
            </a:r>
          </a:p>
          <a:p>
            <a:pPr lvl="2">
              <a:buFont typeface="Wingdings" panose="05000000000000000000" pitchFamily="2" charset="2"/>
              <a:buChar char="v"/>
            </a:pPr>
            <a:r>
              <a:rPr lang="en-US" dirty="0"/>
              <a:t>Flight records</a:t>
            </a:r>
          </a:p>
          <a:p>
            <a:pPr lvl="2">
              <a:buFont typeface="Wingdings" panose="05000000000000000000" pitchFamily="2" charset="2"/>
              <a:buChar char="v"/>
            </a:pPr>
            <a:r>
              <a:rPr lang="en-US" dirty="0"/>
              <a:t>Rental car records</a:t>
            </a:r>
          </a:p>
          <a:p>
            <a:pPr lvl="2">
              <a:buFont typeface="Wingdings" panose="05000000000000000000" pitchFamily="2" charset="2"/>
              <a:buChar char="v"/>
            </a:pPr>
            <a:r>
              <a:rPr lang="en-US" dirty="0"/>
              <a:t>Receipts for other expenses equal to or above $25.00</a:t>
            </a:r>
          </a:p>
          <a:p>
            <a:pPr>
              <a:buFont typeface="Wingdings" panose="05000000000000000000" pitchFamily="2" charset="2"/>
              <a:buChar char="v"/>
            </a:pPr>
            <a:r>
              <a:rPr lang="en-US" dirty="0"/>
              <a:t>Agendas</a:t>
            </a:r>
          </a:p>
          <a:p>
            <a:pPr>
              <a:buFont typeface="Wingdings" panose="05000000000000000000" pitchFamily="2" charset="2"/>
              <a:buChar char="v"/>
            </a:pPr>
            <a:r>
              <a:rPr lang="en-US" dirty="0"/>
              <a:t>Approved Out-of-State Travel Authorizations</a:t>
            </a:r>
          </a:p>
          <a:p>
            <a:pPr>
              <a:buFont typeface="Wingdings" panose="05000000000000000000" pitchFamily="2" charset="2"/>
              <a:buChar char="v"/>
            </a:pPr>
            <a:r>
              <a:rPr lang="en-US" dirty="0"/>
              <a:t>Vehicle Reservation Request emails stating no vehicle is available (to claim Tier I mileage reimbursement)</a:t>
            </a:r>
          </a:p>
        </p:txBody>
      </p:sp>
    </p:spTree>
    <p:extLst>
      <p:ext uri="{BB962C8B-B14F-4D97-AF65-F5344CB8AC3E}">
        <p14:creationId xmlns:p14="http://schemas.microsoft.com/office/powerpoint/2010/main" val="39706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ED91-B228-409A-A2C4-655D0BD0AD8B}"/>
              </a:ext>
            </a:extLst>
          </p:cNvPr>
          <p:cNvSpPr>
            <a:spLocks noGrp="1"/>
          </p:cNvSpPr>
          <p:nvPr>
            <p:ph type="title" idx="4294967295"/>
          </p:nvPr>
        </p:nvSpPr>
        <p:spPr>
          <a:xfrm>
            <a:off x="1166069" y="2019300"/>
            <a:ext cx="8597900" cy="2819400"/>
          </a:xfrm>
        </p:spPr>
        <p:txBody>
          <a:bodyPr>
            <a:noAutofit/>
          </a:bodyPr>
          <a:lstStyle/>
          <a:p>
            <a:r>
              <a:rPr lang="en-US" sz="6000" dirty="0"/>
              <a:t>See the Statewide Travel Policy for more details and examples</a:t>
            </a:r>
          </a:p>
        </p:txBody>
      </p:sp>
    </p:spTree>
    <p:extLst>
      <p:ext uri="{BB962C8B-B14F-4D97-AF65-F5344CB8AC3E}">
        <p14:creationId xmlns:p14="http://schemas.microsoft.com/office/powerpoint/2010/main" val="77720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A611-9B0B-4DEF-9846-CFAD8218CEB9}"/>
              </a:ext>
            </a:extLst>
          </p:cNvPr>
          <p:cNvSpPr>
            <a:spLocks noGrp="1"/>
          </p:cNvSpPr>
          <p:nvPr>
            <p:ph type="title"/>
          </p:nvPr>
        </p:nvSpPr>
        <p:spPr/>
        <p:txBody>
          <a:bodyPr/>
          <a:lstStyle/>
          <a:p>
            <a:r>
              <a:rPr lang="en-US" u="sng" dirty="0"/>
              <a:t>Getting Started in Concur</a:t>
            </a:r>
          </a:p>
        </p:txBody>
      </p:sp>
      <p:sp>
        <p:nvSpPr>
          <p:cNvPr id="3" name="Text Placeholder 2">
            <a:extLst>
              <a:ext uri="{FF2B5EF4-FFF2-40B4-BE49-F238E27FC236}">
                <a16:creationId xmlns:a16="http://schemas.microsoft.com/office/drawing/2014/main" id="{715DCD54-CACC-4505-B629-57EFF3A84E12}"/>
              </a:ext>
            </a:extLst>
          </p:cNvPr>
          <p:cNvSpPr>
            <a:spLocks noGrp="1"/>
          </p:cNvSpPr>
          <p:nvPr>
            <p:ph idx="1"/>
          </p:nvPr>
        </p:nvSpPr>
        <p:spPr>
          <a:xfrm>
            <a:off x="677334" y="1488613"/>
            <a:ext cx="8944838" cy="4853464"/>
          </a:xfrm>
        </p:spPr>
        <p:txBody>
          <a:bodyPr>
            <a:normAutofit fontScale="85000" lnSpcReduction="20000"/>
          </a:bodyPr>
          <a:lstStyle/>
          <a:p>
            <a:pPr>
              <a:buFont typeface="Wingdings" panose="05000000000000000000" pitchFamily="2" charset="2"/>
              <a:buChar char="v"/>
            </a:pPr>
            <a:r>
              <a:rPr lang="en-US" sz="2800" dirty="0"/>
              <a:t>Register in TeamWorks Employee Self Service (ESS)</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Log into </a:t>
            </a:r>
            <a:r>
              <a:rPr lang="en-US" sz="2800" i="1" dirty="0">
                <a:solidFill>
                  <a:srgbClr val="FF0000"/>
                </a:solidFill>
              </a:rPr>
              <a:t>ConcurSolutions.com</a:t>
            </a:r>
            <a:r>
              <a:rPr lang="en-US" sz="2800" dirty="0"/>
              <a:t> with Username and Password</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Set up Profile with Mileage Reimbursement Rates-Tier I &amp; Tier II</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For trips outside of GA, obtain approved Authorization for Out-of-State Travel form</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Directions for these steps and Out-of-State form are on News Across the Crescent in the Travel &amp; Concur Section</a:t>
            </a:r>
          </a:p>
        </p:txBody>
      </p:sp>
    </p:spTree>
    <p:extLst>
      <p:ext uri="{BB962C8B-B14F-4D97-AF65-F5344CB8AC3E}">
        <p14:creationId xmlns:p14="http://schemas.microsoft.com/office/powerpoint/2010/main" val="216262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EE9D-04A1-4986-B0B1-2E63289C2C82}"/>
              </a:ext>
            </a:extLst>
          </p:cNvPr>
          <p:cNvSpPr>
            <a:spLocks noGrp="1"/>
          </p:cNvSpPr>
          <p:nvPr>
            <p:ph type="title"/>
          </p:nvPr>
        </p:nvSpPr>
        <p:spPr>
          <a:xfrm>
            <a:off x="677334" y="609600"/>
            <a:ext cx="8596668" cy="689848"/>
          </a:xfrm>
        </p:spPr>
        <p:txBody>
          <a:bodyPr/>
          <a:lstStyle/>
          <a:p>
            <a:r>
              <a:rPr lang="en-US" u="sng" dirty="0"/>
              <a:t>Booking Travel in Concur</a:t>
            </a:r>
          </a:p>
        </p:txBody>
      </p:sp>
      <p:pic>
        <p:nvPicPr>
          <p:cNvPr id="16" name="Content Placeholder 15">
            <a:extLst>
              <a:ext uri="{FF2B5EF4-FFF2-40B4-BE49-F238E27FC236}">
                <a16:creationId xmlns:a16="http://schemas.microsoft.com/office/drawing/2014/main" id="{39A56E6F-46EC-4EA2-84B7-522D03909555}"/>
              </a:ext>
            </a:extLst>
          </p:cNvPr>
          <p:cNvPicPr>
            <a:picLocks noGrp="1" noChangeAspect="1"/>
          </p:cNvPicPr>
          <p:nvPr>
            <p:ph idx="1"/>
          </p:nvPr>
        </p:nvPicPr>
        <p:blipFill>
          <a:blip r:embed="rId2"/>
          <a:stretch>
            <a:fillRect/>
          </a:stretch>
        </p:blipFill>
        <p:spPr>
          <a:xfrm>
            <a:off x="830510" y="2510804"/>
            <a:ext cx="8241246" cy="3799670"/>
          </a:xfrm>
          <a:prstGeom prst="rect">
            <a:avLst/>
          </a:prstGeom>
        </p:spPr>
      </p:pic>
      <p:sp>
        <p:nvSpPr>
          <p:cNvPr id="17" name="TextBox 16">
            <a:extLst>
              <a:ext uri="{FF2B5EF4-FFF2-40B4-BE49-F238E27FC236}">
                <a16:creationId xmlns:a16="http://schemas.microsoft.com/office/drawing/2014/main" id="{9A57AB73-2934-4C38-936D-41C5AB911F88}"/>
              </a:ext>
            </a:extLst>
          </p:cNvPr>
          <p:cNvSpPr txBox="1"/>
          <p:nvPr/>
        </p:nvSpPr>
        <p:spPr>
          <a:xfrm>
            <a:off x="677334" y="1501629"/>
            <a:ext cx="8596668" cy="646331"/>
          </a:xfrm>
          <a:prstGeom prst="rect">
            <a:avLst/>
          </a:prstGeom>
          <a:noFill/>
        </p:spPr>
        <p:txBody>
          <a:bodyPr wrap="square" rtlCol="0">
            <a:spAutoFit/>
          </a:bodyPr>
          <a:lstStyle/>
          <a:p>
            <a:r>
              <a:rPr lang="en-US" dirty="0"/>
              <a:t>Travelers can book reservations through their Concur Homepage or by contacting Travel Inc. Consultant Team.  Extra fees will apply when booking with Travel Inc.</a:t>
            </a:r>
          </a:p>
        </p:txBody>
      </p:sp>
      <p:sp>
        <p:nvSpPr>
          <p:cNvPr id="18" name="Arrow: Left 17">
            <a:extLst>
              <a:ext uri="{FF2B5EF4-FFF2-40B4-BE49-F238E27FC236}">
                <a16:creationId xmlns:a16="http://schemas.microsoft.com/office/drawing/2014/main" id="{CF02FF83-4BF2-4F4F-A795-C84902E766CF}"/>
              </a:ext>
            </a:extLst>
          </p:cNvPr>
          <p:cNvSpPr/>
          <p:nvPr/>
        </p:nvSpPr>
        <p:spPr>
          <a:xfrm>
            <a:off x="9185945" y="5558551"/>
            <a:ext cx="1585519" cy="900971"/>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TRAVEL INC  </a:t>
            </a:r>
          </a:p>
        </p:txBody>
      </p:sp>
      <p:sp>
        <p:nvSpPr>
          <p:cNvPr id="19" name="Arrow: Down 18">
            <a:extLst>
              <a:ext uri="{FF2B5EF4-FFF2-40B4-BE49-F238E27FC236}">
                <a16:creationId xmlns:a16="http://schemas.microsoft.com/office/drawing/2014/main" id="{64A01AED-C8EC-4B40-ADE8-03256B76C840}"/>
              </a:ext>
            </a:extLst>
          </p:cNvPr>
          <p:cNvSpPr/>
          <p:nvPr/>
        </p:nvSpPr>
        <p:spPr>
          <a:xfrm rot="3565145">
            <a:off x="1922682" y="3476423"/>
            <a:ext cx="570451" cy="103006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37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EE9D-04A1-4986-B0B1-2E63289C2C82}"/>
              </a:ext>
            </a:extLst>
          </p:cNvPr>
          <p:cNvSpPr>
            <a:spLocks noGrp="1"/>
          </p:cNvSpPr>
          <p:nvPr>
            <p:ph type="title"/>
          </p:nvPr>
        </p:nvSpPr>
        <p:spPr/>
        <p:txBody>
          <a:bodyPr/>
          <a:lstStyle/>
          <a:p>
            <a:r>
              <a:rPr lang="en-US" u="sng" dirty="0"/>
              <a:t>Booking Travel in Concur-Hotels</a:t>
            </a:r>
          </a:p>
        </p:txBody>
      </p:sp>
      <p:sp>
        <p:nvSpPr>
          <p:cNvPr id="4" name="Content Placeholder 3">
            <a:extLst>
              <a:ext uri="{FF2B5EF4-FFF2-40B4-BE49-F238E27FC236}">
                <a16:creationId xmlns:a16="http://schemas.microsoft.com/office/drawing/2014/main" id="{CCF8BD1A-48AD-4241-8836-DF2CAA8EE5CE}"/>
              </a:ext>
            </a:extLst>
          </p:cNvPr>
          <p:cNvSpPr>
            <a:spLocks noGrp="1"/>
          </p:cNvSpPr>
          <p:nvPr>
            <p:ph idx="1"/>
          </p:nvPr>
        </p:nvSpPr>
        <p:spPr/>
        <p:txBody>
          <a:bodyPr/>
          <a:lstStyle/>
          <a:p>
            <a:endParaRPr lang="en-US" dirty="0"/>
          </a:p>
          <a:p>
            <a:endParaRPr lang="en-US" dirty="0"/>
          </a:p>
        </p:txBody>
      </p:sp>
      <p:sp>
        <p:nvSpPr>
          <p:cNvPr id="3" name="TextBox 2">
            <a:extLst>
              <a:ext uri="{FF2B5EF4-FFF2-40B4-BE49-F238E27FC236}">
                <a16:creationId xmlns:a16="http://schemas.microsoft.com/office/drawing/2014/main" id="{9E98222E-B75E-4581-9489-BCCD11001955}"/>
              </a:ext>
            </a:extLst>
          </p:cNvPr>
          <p:cNvSpPr txBox="1"/>
          <p:nvPr/>
        </p:nvSpPr>
        <p:spPr>
          <a:xfrm>
            <a:off x="677334" y="1359017"/>
            <a:ext cx="6763701" cy="5601533"/>
          </a:xfrm>
          <a:prstGeom prst="rect">
            <a:avLst/>
          </a:prstGeom>
          <a:noFill/>
        </p:spPr>
        <p:txBody>
          <a:bodyPr wrap="square" rtlCol="0">
            <a:spAutoFit/>
          </a:bodyPr>
          <a:lstStyle/>
          <a:p>
            <a:endParaRPr lang="en-US" sz="1600" dirty="0"/>
          </a:p>
          <a:p>
            <a:pPr marL="285750" indent="-285750">
              <a:buFont typeface="Wingdings" panose="05000000000000000000" pitchFamily="2" charset="2"/>
              <a:buChar char="v"/>
            </a:pPr>
            <a:r>
              <a:rPr lang="en-US" sz="1600" dirty="0"/>
              <a:t>Travelers are allowed lodging expenses when their destination is </a:t>
            </a:r>
            <a:r>
              <a:rPr lang="en-US" sz="1600" b="1" dirty="0">
                <a:solidFill>
                  <a:srgbClr val="FF0000"/>
                </a:solidFill>
              </a:rPr>
              <a:t>more than 50 miles</a:t>
            </a:r>
            <a:r>
              <a:rPr lang="en-US" sz="1600" dirty="0">
                <a:solidFill>
                  <a:srgbClr val="FF0000"/>
                </a:solidFill>
              </a:rPr>
              <a:t> </a:t>
            </a:r>
            <a:r>
              <a:rPr lang="en-US" sz="1600" dirty="0"/>
              <a:t>from their residence, AND they will be away </a:t>
            </a:r>
            <a:r>
              <a:rPr lang="en-US" sz="1600" b="1" dirty="0">
                <a:solidFill>
                  <a:srgbClr val="FF0000"/>
                </a:solidFill>
              </a:rPr>
              <a:t>more than 12 hours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Make lodging reservations through Concur unless a Conference Hotel with group rates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Select the least expensive option available taking into consideration proximity to the business destination and personal safety</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Reserve room with personal credit card unless room is Direct Bill to SCTC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Present both the SCTC Sales Tax Exemption Certificate (ST-5) and the State of Georgia Certificate of Exemption of Local Hotel/Motel Excise Tax at the time of check-in (only for GA hotels)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Keep all receipts for expense reimbursement upload</a:t>
            </a:r>
          </a:p>
          <a:p>
            <a:endParaRPr lang="en-US" dirty="0"/>
          </a:p>
          <a:p>
            <a:endParaRPr lang="en-US" dirty="0"/>
          </a:p>
          <a:p>
            <a:r>
              <a:rPr lang="en-US" dirty="0"/>
              <a:t> </a:t>
            </a:r>
          </a:p>
        </p:txBody>
      </p:sp>
      <p:pic>
        <p:nvPicPr>
          <p:cNvPr id="5" name="Picture 4">
            <a:extLst>
              <a:ext uri="{FF2B5EF4-FFF2-40B4-BE49-F238E27FC236}">
                <a16:creationId xmlns:a16="http://schemas.microsoft.com/office/drawing/2014/main" id="{4626252C-E2B1-4939-A4AA-7998269954C7}"/>
              </a:ext>
            </a:extLst>
          </p:cNvPr>
          <p:cNvPicPr>
            <a:picLocks noChangeAspect="1"/>
          </p:cNvPicPr>
          <p:nvPr/>
        </p:nvPicPr>
        <p:blipFill>
          <a:blip r:embed="rId2"/>
          <a:stretch>
            <a:fillRect/>
          </a:stretch>
        </p:blipFill>
        <p:spPr>
          <a:xfrm>
            <a:off x="7656037" y="366421"/>
            <a:ext cx="2265560" cy="2786765"/>
          </a:xfrm>
          <a:prstGeom prst="rect">
            <a:avLst/>
          </a:prstGeom>
        </p:spPr>
      </p:pic>
      <p:pic>
        <p:nvPicPr>
          <p:cNvPr id="6" name="Picture 5">
            <a:extLst>
              <a:ext uri="{FF2B5EF4-FFF2-40B4-BE49-F238E27FC236}">
                <a16:creationId xmlns:a16="http://schemas.microsoft.com/office/drawing/2014/main" id="{675EBBDD-68DE-4B2A-BBAF-C6FCE01A22ED}"/>
              </a:ext>
            </a:extLst>
          </p:cNvPr>
          <p:cNvPicPr>
            <a:picLocks noChangeAspect="1"/>
          </p:cNvPicPr>
          <p:nvPr/>
        </p:nvPicPr>
        <p:blipFill>
          <a:blip r:embed="rId3"/>
          <a:stretch>
            <a:fillRect/>
          </a:stretch>
        </p:blipFill>
        <p:spPr>
          <a:xfrm>
            <a:off x="7752522" y="3597516"/>
            <a:ext cx="2072589" cy="2894063"/>
          </a:xfrm>
          <a:prstGeom prst="rect">
            <a:avLst/>
          </a:prstGeom>
        </p:spPr>
      </p:pic>
    </p:spTree>
    <p:extLst>
      <p:ext uri="{BB962C8B-B14F-4D97-AF65-F5344CB8AC3E}">
        <p14:creationId xmlns:p14="http://schemas.microsoft.com/office/powerpoint/2010/main" val="105296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84BE-ACDE-41F5-99FB-2AE69B0687DE}"/>
              </a:ext>
            </a:extLst>
          </p:cNvPr>
          <p:cNvSpPr>
            <a:spLocks noGrp="1"/>
          </p:cNvSpPr>
          <p:nvPr>
            <p:ph type="title"/>
          </p:nvPr>
        </p:nvSpPr>
        <p:spPr>
          <a:xfrm>
            <a:off x="677334" y="609600"/>
            <a:ext cx="8596668" cy="707472"/>
          </a:xfrm>
        </p:spPr>
        <p:txBody>
          <a:bodyPr/>
          <a:lstStyle/>
          <a:p>
            <a:r>
              <a:rPr lang="en-US" u="sng" dirty="0"/>
              <a:t>Booking Travel in Concur-Flights</a:t>
            </a:r>
          </a:p>
        </p:txBody>
      </p:sp>
      <p:sp>
        <p:nvSpPr>
          <p:cNvPr id="3" name="Content Placeholder 2">
            <a:extLst>
              <a:ext uri="{FF2B5EF4-FFF2-40B4-BE49-F238E27FC236}">
                <a16:creationId xmlns:a16="http://schemas.microsoft.com/office/drawing/2014/main" id="{FD1802F5-D9C7-4DC2-9BED-E7199680E29C}"/>
              </a:ext>
            </a:extLst>
          </p:cNvPr>
          <p:cNvSpPr>
            <a:spLocks noGrp="1"/>
          </p:cNvSpPr>
          <p:nvPr>
            <p:ph idx="1"/>
          </p:nvPr>
        </p:nvSpPr>
        <p:spPr>
          <a:xfrm>
            <a:off x="677334" y="1392572"/>
            <a:ext cx="7803936" cy="5243119"/>
          </a:xfrm>
        </p:spPr>
        <p:txBody>
          <a:bodyPr/>
          <a:lstStyle/>
          <a:p>
            <a:pPr>
              <a:buFont typeface="Wingdings" panose="05000000000000000000" pitchFamily="2" charset="2"/>
              <a:buChar char="v"/>
            </a:pPr>
            <a:r>
              <a:rPr lang="en-US" dirty="0"/>
              <a:t>All flights are billed directly to SCTC-no out-of-pocket payment necessary</a:t>
            </a:r>
          </a:p>
          <a:p>
            <a:pPr>
              <a:buFont typeface="Wingdings" panose="05000000000000000000" pitchFamily="2" charset="2"/>
              <a:buChar char="v"/>
            </a:pPr>
            <a:r>
              <a:rPr lang="en-US" dirty="0"/>
              <a:t>Make flight reservation through Concur at least 14 days, but no more than 30 days in advance, when practical</a:t>
            </a:r>
          </a:p>
          <a:p>
            <a:pPr>
              <a:buFont typeface="Wingdings" panose="05000000000000000000" pitchFamily="2" charset="2"/>
              <a:buChar char="v"/>
            </a:pPr>
            <a:r>
              <a:rPr lang="en-US" dirty="0"/>
              <a:t>Book the lowest logical airfare, using nonrefundable fares when feasible.  If travel is cancelled, ticket can be reused later by the traveler.  If a refundable fare must be used, the difference in the cost must not exceed $150.00</a:t>
            </a:r>
          </a:p>
          <a:p>
            <a:pPr>
              <a:buFont typeface="Wingdings" panose="05000000000000000000" pitchFamily="2" charset="2"/>
              <a:buChar char="v"/>
            </a:pPr>
            <a:r>
              <a:rPr lang="en-US" dirty="0"/>
              <a:t>Higher class tickets, such as first class, are not reimbursable for domestic flights</a:t>
            </a:r>
          </a:p>
          <a:p>
            <a:pPr>
              <a:buFont typeface="Wingdings" panose="05000000000000000000" pitchFamily="2" charset="2"/>
              <a:buChar char="v"/>
            </a:pPr>
            <a:r>
              <a:rPr lang="en-US" dirty="0"/>
              <a:t>The State will only reimburse baggage charges for the 1</a:t>
            </a:r>
            <a:r>
              <a:rPr lang="en-US" baseline="30000" dirty="0"/>
              <a:t>st</a:t>
            </a:r>
            <a:r>
              <a:rPr lang="en-US" dirty="0"/>
              <a:t> piece of luggage unless appropriate business purpose explanation is provided</a:t>
            </a:r>
          </a:p>
          <a:p>
            <a:pPr>
              <a:buFont typeface="Wingdings" panose="05000000000000000000" pitchFamily="2" charset="2"/>
              <a:buChar char="v"/>
            </a:pPr>
            <a:r>
              <a:rPr lang="en-US" dirty="0"/>
              <a:t>Baggage charges for excess weight will not be reimbursed unless appropriate business purpose explanation is provided </a:t>
            </a:r>
          </a:p>
          <a:p>
            <a:pPr>
              <a:buFont typeface="Wingdings" panose="05000000000000000000" pitchFamily="2" charset="2"/>
              <a:buChar char="v"/>
            </a:pPr>
            <a:r>
              <a:rPr lang="en-US" dirty="0"/>
              <a:t>See State Travel Policy on News Across the Crescent for more details </a:t>
            </a:r>
          </a:p>
          <a:p>
            <a:pPr marL="0" indent="0">
              <a:buNone/>
            </a:pPr>
            <a:endParaRPr lang="en-US" dirty="0"/>
          </a:p>
        </p:txBody>
      </p:sp>
      <p:pic>
        <p:nvPicPr>
          <p:cNvPr id="5" name="Picture 4">
            <a:extLst>
              <a:ext uri="{FF2B5EF4-FFF2-40B4-BE49-F238E27FC236}">
                <a16:creationId xmlns:a16="http://schemas.microsoft.com/office/drawing/2014/main" id="{F14E8569-F4DF-43CB-BA09-D899806FCE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6461" y="494950"/>
            <a:ext cx="3085145" cy="1937857"/>
          </a:xfrm>
          <a:prstGeom prst="rect">
            <a:avLst/>
          </a:prstGeom>
        </p:spPr>
      </p:pic>
    </p:spTree>
    <p:extLst>
      <p:ext uri="{BB962C8B-B14F-4D97-AF65-F5344CB8AC3E}">
        <p14:creationId xmlns:p14="http://schemas.microsoft.com/office/powerpoint/2010/main" val="386509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D291-AD32-4B74-85E2-8B8A4D213A1A}"/>
              </a:ext>
            </a:extLst>
          </p:cNvPr>
          <p:cNvSpPr>
            <a:spLocks noGrp="1"/>
          </p:cNvSpPr>
          <p:nvPr>
            <p:ph type="title"/>
          </p:nvPr>
        </p:nvSpPr>
        <p:spPr/>
        <p:txBody>
          <a:bodyPr/>
          <a:lstStyle/>
          <a:p>
            <a:r>
              <a:rPr lang="en-US" u="sng" dirty="0"/>
              <a:t>Booking Travel in Concur-Car Rental </a:t>
            </a:r>
          </a:p>
        </p:txBody>
      </p:sp>
      <p:sp>
        <p:nvSpPr>
          <p:cNvPr id="3" name="Content Placeholder 2">
            <a:extLst>
              <a:ext uri="{FF2B5EF4-FFF2-40B4-BE49-F238E27FC236}">
                <a16:creationId xmlns:a16="http://schemas.microsoft.com/office/drawing/2014/main" id="{ACA621E3-2B2B-491F-A918-0C9C59415EF4}"/>
              </a:ext>
            </a:extLst>
          </p:cNvPr>
          <p:cNvSpPr>
            <a:spLocks noGrp="1"/>
          </p:cNvSpPr>
          <p:nvPr>
            <p:ph idx="1"/>
          </p:nvPr>
        </p:nvSpPr>
        <p:spPr>
          <a:xfrm>
            <a:off x="677334" y="1472690"/>
            <a:ext cx="8596668" cy="5095889"/>
          </a:xfrm>
        </p:spPr>
        <p:txBody>
          <a:bodyPr>
            <a:normAutofit fontScale="85000" lnSpcReduction="10000"/>
          </a:bodyPr>
          <a:lstStyle/>
          <a:p>
            <a:pPr>
              <a:buFont typeface="Wingdings" panose="05000000000000000000" pitchFamily="2" charset="2"/>
              <a:buChar char="v"/>
            </a:pPr>
            <a:r>
              <a:rPr lang="en-US" dirty="0"/>
              <a:t>Rental car expenses are billed directly to SCTC-no out of pocket expense.</a:t>
            </a:r>
          </a:p>
          <a:p>
            <a:pPr>
              <a:buFont typeface="Wingdings" panose="05000000000000000000" pitchFamily="2" charset="2"/>
              <a:buChar char="v"/>
            </a:pPr>
            <a:r>
              <a:rPr lang="en-US" dirty="0"/>
              <a:t>Travelers should use fleet vehicles when available.  If a rental car is necessary, travelers must use the rental suppliers with which the State has mandatory statewide contracts.</a:t>
            </a:r>
          </a:p>
          <a:p>
            <a:pPr>
              <a:buFont typeface="Wingdings" panose="05000000000000000000" pitchFamily="2" charset="2"/>
              <a:buChar char="v"/>
            </a:pPr>
            <a:r>
              <a:rPr lang="en-US" dirty="0"/>
              <a:t>Travelers must secure the lowest cost contract rental available at the time of booking.</a:t>
            </a:r>
          </a:p>
          <a:p>
            <a:pPr>
              <a:buFont typeface="Wingdings" panose="05000000000000000000" pitchFamily="2" charset="2"/>
              <a:buChar char="v"/>
            </a:pPr>
            <a:r>
              <a:rPr lang="en-US" dirty="0"/>
              <a:t>Approved car rental sizes are Compact, Intermediate, or Full size. Vans may be rented for 4 or more travelers. </a:t>
            </a:r>
          </a:p>
          <a:p>
            <a:pPr>
              <a:buFont typeface="Wingdings" panose="05000000000000000000" pitchFamily="2" charset="2"/>
              <a:buChar char="v"/>
            </a:pPr>
            <a:r>
              <a:rPr lang="en-US" dirty="0"/>
              <a:t>Reimbursements will be made for reasonable fuel charges.  Rentals should be returned with the same amount of fuel as at pick-up.  Travelers must decline any option fuel offerings by rental vendor.</a:t>
            </a:r>
          </a:p>
          <a:p>
            <a:pPr>
              <a:buFont typeface="Wingdings" panose="05000000000000000000" pitchFamily="2" charset="2"/>
              <a:buChar char="v"/>
            </a:pPr>
            <a:r>
              <a:rPr lang="en-US" dirty="0"/>
              <a:t>Rentals are covered by the State’s liability policy, so coverage with the rental vendor should be declined.  The policy is only in effect while the employee is using the rental for official State business.  </a:t>
            </a:r>
            <a:r>
              <a:rPr lang="en-US" b="1" dirty="0">
                <a:solidFill>
                  <a:srgbClr val="FF0000"/>
                </a:solidFill>
              </a:rPr>
              <a:t>Personal use of the vehicle, including allowing family and friends to ride in State rented vehicles, is prohibited.</a:t>
            </a:r>
          </a:p>
          <a:p>
            <a:pPr>
              <a:buFont typeface="Wingdings" panose="05000000000000000000" pitchFamily="2" charset="2"/>
              <a:buChar char="v"/>
            </a:pPr>
            <a:r>
              <a:rPr lang="en-US" dirty="0"/>
              <a:t>Loss Damage and Collision Damage are also covered by the Statewide Car Rental Vendor Contract.</a:t>
            </a:r>
          </a:p>
          <a:p>
            <a:pPr>
              <a:buFont typeface="Wingdings" panose="05000000000000000000" pitchFamily="2" charset="2"/>
              <a:buChar char="v"/>
            </a:pPr>
            <a:r>
              <a:rPr lang="en-US" b="1" dirty="0">
                <a:solidFill>
                  <a:srgbClr val="FF0000"/>
                </a:solidFill>
              </a:rPr>
              <a:t>In the event of an accident while driving a rental vehicle, contact the Risk Management Office at 1-877-656-7475, as well as the rental vendor, for claims handling.</a:t>
            </a:r>
          </a:p>
          <a:p>
            <a:pPr>
              <a:buFont typeface="Wingdings" panose="05000000000000000000" pitchFamily="2" charset="2"/>
              <a:buChar char="v"/>
            </a:pPr>
            <a:r>
              <a:rPr lang="en-US" dirty="0">
                <a:solidFill>
                  <a:schemeClr val="tx1"/>
                </a:solidFill>
              </a:rPr>
              <a:t>Keep all rental documents and rental fuel receipts to upload to your expense reimbursement report.</a:t>
            </a:r>
          </a:p>
        </p:txBody>
      </p:sp>
    </p:spTree>
    <p:extLst>
      <p:ext uri="{BB962C8B-B14F-4D97-AF65-F5344CB8AC3E}">
        <p14:creationId xmlns:p14="http://schemas.microsoft.com/office/powerpoint/2010/main" val="56131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EA84-5BB9-412F-BC05-4A3FEBBACA3F}"/>
              </a:ext>
            </a:extLst>
          </p:cNvPr>
          <p:cNvSpPr>
            <a:spLocks noGrp="1"/>
          </p:cNvSpPr>
          <p:nvPr>
            <p:ph type="title"/>
          </p:nvPr>
        </p:nvSpPr>
        <p:spPr/>
        <p:txBody>
          <a:bodyPr/>
          <a:lstStyle/>
          <a:p>
            <a:r>
              <a:rPr lang="en-US" u="sng" dirty="0"/>
              <a:t>Using a Personal Automobile</a:t>
            </a:r>
          </a:p>
        </p:txBody>
      </p:sp>
      <p:sp>
        <p:nvSpPr>
          <p:cNvPr id="3" name="Content Placeholder 2">
            <a:extLst>
              <a:ext uri="{FF2B5EF4-FFF2-40B4-BE49-F238E27FC236}">
                <a16:creationId xmlns:a16="http://schemas.microsoft.com/office/drawing/2014/main" id="{4A877AB2-AB35-49E8-B202-8BA078A882AA}"/>
              </a:ext>
            </a:extLst>
          </p:cNvPr>
          <p:cNvSpPr>
            <a:spLocks noGrp="1"/>
          </p:cNvSpPr>
          <p:nvPr>
            <p:ph idx="1"/>
          </p:nvPr>
        </p:nvSpPr>
        <p:spPr>
          <a:xfrm>
            <a:off x="677334" y="1488613"/>
            <a:ext cx="8596668" cy="5079967"/>
          </a:xfrm>
        </p:spPr>
        <p:txBody>
          <a:bodyPr/>
          <a:lstStyle/>
          <a:p>
            <a:pPr>
              <a:buFont typeface="Wingdings" panose="05000000000000000000" pitchFamily="2" charset="2"/>
              <a:buChar char="v"/>
            </a:pPr>
            <a:r>
              <a:rPr lang="en-US" dirty="0"/>
              <a:t>Reimbursements for business use of a personally-owned vehicle is calculated per business-use mile, from point of departure to point of arrival, including any way-points and deducting actual commute mileage, as applicable.</a:t>
            </a:r>
          </a:p>
          <a:p>
            <a:pPr>
              <a:buFont typeface="Wingdings" panose="05000000000000000000" pitchFamily="2" charset="2"/>
              <a:buChar char="v"/>
            </a:pPr>
            <a:r>
              <a:rPr lang="en-US" dirty="0"/>
              <a:t>Reimbursement rates are set by the State:</a:t>
            </a:r>
          </a:p>
          <a:p>
            <a:pPr lvl="1">
              <a:buFont typeface="Wingdings" panose="05000000000000000000" pitchFamily="2" charset="2"/>
              <a:buChar char="v"/>
            </a:pPr>
            <a:r>
              <a:rPr lang="en-US" b="1" dirty="0"/>
              <a:t>Tier I reimbursement </a:t>
            </a:r>
            <a:r>
              <a:rPr lang="en-US" dirty="0"/>
              <a:t>- When a college vehicle is requested but unavailable.  </a:t>
            </a:r>
            <a:r>
              <a:rPr lang="en-US" dirty="0">
                <a:solidFill>
                  <a:srgbClr val="FF0000"/>
                </a:solidFill>
              </a:rPr>
              <a:t>Must submit Vehicle Reservation Form online prior to travel and submit email from Facilities &amp; Operations declining the request as an attachment to expense report.</a:t>
            </a:r>
          </a:p>
          <a:p>
            <a:pPr lvl="1">
              <a:buFont typeface="Wingdings" panose="05000000000000000000" pitchFamily="2" charset="2"/>
              <a:buChar char="v"/>
            </a:pPr>
            <a:r>
              <a:rPr lang="en-US" b="1" dirty="0"/>
              <a:t>Tier II reimbursement </a:t>
            </a:r>
            <a:r>
              <a:rPr lang="en-US" dirty="0"/>
              <a:t>- When a college vehicle is available, but a personal vehicle is used.</a:t>
            </a:r>
          </a:p>
          <a:p>
            <a:pPr lvl="1">
              <a:buFont typeface="Wingdings" panose="05000000000000000000" pitchFamily="2" charset="2"/>
              <a:buChar char="v"/>
            </a:pPr>
            <a:r>
              <a:rPr lang="en-US" dirty="0"/>
              <a:t>Current rates for calendar year 2023:</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9318FA20-5D2E-4C70-8D19-6DBB70896E8C}"/>
              </a:ext>
            </a:extLst>
          </p:cNvPr>
          <p:cNvPicPr>
            <a:picLocks noChangeAspect="1"/>
          </p:cNvPicPr>
          <p:nvPr/>
        </p:nvPicPr>
        <p:blipFill>
          <a:blip r:embed="rId2"/>
          <a:stretch>
            <a:fillRect/>
          </a:stretch>
        </p:blipFill>
        <p:spPr>
          <a:xfrm>
            <a:off x="2356624" y="4743893"/>
            <a:ext cx="4035787" cy="1667585"/>
          </a:xfrm>
          <a:prstGeom prst="rect">
            <a:avLst/>
          </a:prstGeom>
        </p:spPr>
      </p:pic>
    </p:spTree>
    <p:extLst>
      <p:ext uri="{BB962C8B-B14F-4D97-AF65-F5344CB8AC3E}">
        <p14:creationId xmlns:p14="http://schemas.microsoft.com/office/powerpoint/2010/main" val="175243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EA84-5BB9-412F-BC05-4A3FEBBACA3F}"/>
              </a:ext>
            </a:extLst>
          </p:cNvPr>
          <p:cNvSpPr>
            <a:spLocks noGrp="1"/>
          </p:cNvSpPr>
          <p:nvPr>
            <p:ph type="title"/>
          </p:nvPr>
        </p:nvSpPr>
        <p:spPr/>
        <p:txBody>
          <a:bodyPr/>
          <a:lstStyle/>
          <a:p>
            <a:r>
              <a:rPr lang="en-US" u="sng" dirty="0"/>
              <a:t>Using a Personal Automobile-continued</a:t>
            </a:r>
          </a:p>
        </p:txBody>
      </p:sp>
      <p:sp>
        <p:nvSpPr>
          <p:cNvPr id="5" name="Content Placeholder 4">
            <a:extLst>
              <a:ext uri="{FF2B5EF4-FFF2-40B4-BE49-F238E27FC236}">
                <a16:creationId xmlns:a16="http://schemas.microsoft.com/office/drawing/2014/main" id="{D80C807B-7493-4699-AFA8-EF8FB992BC5A}"/>
              </a:ext>
            </a:extLst>
          </p:cNvPr>
          <p:cNvSpPr>
            <a:spLocks noGrp="1"/>
          </p:cNvSpPr>
          <p:nvPr>
            <p:ph idx="1"/>
          </p:nvPr>
        </p:nvSpPr>
        <p:spPr>
          <a:xfrm>
            <a:off x="677334" y="1493240"/>
            <a:ext cx="8596668" cy="5092117"/>
          </a:xfrm>
        </p:spPr>
        <p:txBody>
          <a:bodyPr>
            <a:normAutofit fontScale="92500" lnSpcReduction="10000"/>
          </a:bodyPr>
          <a:lstStyle/>
          <a:p>
            <a:pPr>
              <a:buFont typeface="Wingdings" panose="05000000000000000000" pitchFamily="2" charset="2"/>
              <a:buChar char="v"/>
            </a:pPr>
            <a:r>
              <a:rPr lang="en-US" dirty="0"/>
              <a:t>Commuting Miles are considered personal mileage and are not reimbursable.  The total amount of commuting miles (one-way or round-trip) must be deducted when calculating total mileage reimbursements.</a:t>
            </a:r>
          </a:p>
          <a:p>
            <a:pPr>
              <a:buFont typeface="Wingdings" panose="05000000000000000000" pitchFamily="2" charset="2"/>
              <a:buChar char="v"/>
            </a:pPr>
            <a:r>
              <a:rPr lang="en-US" dirty="0"/>
              <a:t>Commuting Miles is defined as the actual mileage travelled between traveler’s Residence and Primary Workstation.  If travel begins and/or ends at the Primary Workstation, commuting miles do not need to be deducted.</a:t>
            </a:r>
          </a:p>
          <a:p>
            <a:pPr>
              <a:buFont typeface="Wingdings" panose="05000000000000000000" pitchFamily="2" charset="2"/>
              <a:buChar char="v"/>
            </a:pPr>
            <a:r>
              <a:rPr lang="en-US" dirty="0"/>
              <a:t>No deduction for Commuting Miles is required for travel on weekends or holidays.</a:t>
            </a:r>
          </a:p>
          <a:p>
            <a:pPr>
              <a:buFont typeface="Wingdings" panose="05000000000000000000" pitchFamily="2" charset="2"/>
              <a:buChar char="v"/>
            </a:pPr>
            <a:r>
              <a:rPr lang="en-US" dirty="0"/>
              <a:t>Tolls, where there is not another reasonable alternative route, and parking charges incurred while on official state business will be reimbursed.</a:t>
            </a:r>
          </a:p>
          <a:p>
            <a:pPr>
              <a:buFont typeface="Wingdings" panose="05000000000000000000" pitchFamily="2" charset="2"/>
              <a:buChar char="v"/>
            </a:pPr>
            <a:r>
              <a:rPr lang="en-US" dirty="0"/>
              <a:t>While driving a personal vehicle on state business, the State provides full liability coverage and personal immunity for the traveler for damages and injuries the traveler may cause to others.  The State does not provide coverage for damages to personal vehicles, and cost of repairs to personal vehicles are not reimbursable.</a:t>
            </a:r>
          </a:p>
          <a:p>
            <a:pPr>
              <a:buFont typeface="Wingdings" panose="05000000000000000000" pitchFamily="2" charset="2"/>
              <a:buChar char="v"/>
            </a:pPr>
            <a:r>
              <a:rPr lang="en-US" dirty="0"/>
              <a:t>The State will not reimburse tickets, parking fines, or violations related to federal and state statutes.</a:t>
            </a:r>
          </a:p>
          <a:p>
            <a:pPr>
              <a:buFont typeface="Wingdings" panose="05000000000000000000" pitchFamily="2" charset="2"/>
              <a:buChar char="v"/>
            </a:pPr>
            <a:r>
              <a:rPr lang="en-US" dirty="0"/>
              <a:t>Mileage reimbursement examples can be found in Appendix A of the Statewide Travel Policy.</a:t>
            </a:r>
          </a:p>
        </p:txBody>
      </p:sp>
    </p:spTree>
    <p:extLst>
      <p:ext uri="{BB962C8B-B14F-4D97-AF65-F5344CB8AC3E}">
        <p14:creationId xmlns:p14="http://schemas.microsoft.com/office/powerpoint/2010/main" val="242885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F540-BE1C-4E4E-B815-21C29FCB1F34}"/>
              </a:ext>
            </a:extLst>
          </p:cNvPr>
          <p:cNvSpPr>
            <a:spLocks noGrp="1"/>
          </p:cNvSpPr>
          <p:nvPr>
            <p:ph type="title"/>
          </p:nvPr>
        </p:nvSpPr>
        <p:spPr>
          <a:xfrm>
            <a:off x="677334" y="609600"/>
            <a:ext cx="8596668" cy="707472"/>
          </a:xfrm>
        </p:spPr>
        <p:txBody>
          <a:bodyPr/>
          <a:lstStyle/>
          <a:p>
            <a:r>
              <a:rPr lang="en-US" u="sng" dirty="0"/>
              <a:t>Other Transportation</a:t>
            </a:r>
          </a:p>
        </p:txBody>
      </p:sp>
      <p:sp>
        <p:nvSpPr>
          <p:cNvPr id="3" name="Content Placeholder 2">
            <a:extLst>
              <a:ext uri="{FF2B5EF4-FFF2-40B4-BE49-F238E27FC236}">
                <a16:creationId xmlns:a16="http://schemas.microsoft.com/office/drawing/2014/main" id="{73A8EEF7-95FA-4960-AA13-C8627F8A6F3B}"/>
              </a:ext>
            </a:extLst>
          </p:cNvPr>
          <p:cNvSpPr>
            <a:spLocks noGrp="1"/>
          </p:cNvSpPr>
          <p:nvPr>
            <p:ph idx="1"/>
          </p:nvPr>
        </p:nvSpPr>
        <p:spPr>
          <a:xfrm>
            <a:off x="677334" y="1468074"/>
            <a:ext cx="8596668" cy="2692866"/>
          </a:xfrm>
        </p:spPr>
        <p:txBody>
          <a:bodyPr/>
          <a:lstStyle/>
          <a:p>
            <a:pPr>
              <a:buFont typeface="Wingdings" panose="05000000000000000000" pitchFamily="2" charset="2"/>
              <a:buChar char="v"/>
            </a:pPr>
            <a:r>
              <a:rPr lang="en-US" dirty="0"/>
              <a:t>The State will reimburse for shuttles, rideshare, or taxi fares to and from airports</a:t>
            </a:r>
          </a:p>
          <a:p>
            <a:pPr>
              <a:buFont typeface="Wingdings" panose="05000000000000000000" pitchFamily="2" charset="2"/>
              <a:buChar char="v"/>
            </a:pPr>
            <a:r>
              <a:rPr lang="en-US" dirty="0"/>
              <a:t>Fares between business meetings while in travel status are also reimbursable</a:t>
            </a:r>
          </a:p>
          <a:p>
            <a:pPr>
              <a:buFont typeface="Wingdings" panose="05000000000000000000" pitchFamily="2" charset="2"/>
              <a:buChar char="v"/>
            </a:pPr>
            <a:r>
              <a:rPr lang="en-US" dirty="0"/>
              <a:t>The State will reimburse tips for shuttles, rideshares, or taxi services, up to 20% of the total cost.</a:t>
            </a:r>
          </a:p>
          <a:p>
            <a:pPr>
              <a:buFont typeface="Wingdings" panose="05000000000000000000" pitchFamily="2" charset="2"/>
              <a:buChar char="v"/>
            </a:pPr>
            <a:r>
              <a:rPr lang="en-US" dirty="0"/>
              <a:t>Itemized Receipts are required for other transportation expenses above $25.00</a:t>
            </a:r>
          </a:p>
        </p:txBody>
      </p:sp>
      <p:pic>
        <p:nvPicPr>
          <p:cNvPr id="9" name="Picture 8">
            <a:extLst>
              <a:ext uri="{FF2B5EF4-FFF2-40B4-BE49-F238E27FC236}">
                <a16:creationId xmlns:a16="http://schemas.microsoft.com/office/drawing/2014/main" id="{B5FF2E39-1F10-4E88-BDC0-83A0B3462E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4385" y="4227445"/>
            <a:ext cx="3070720" cy="1555831"/>
          </a:xfrm>
          <a:prstGeom prst="rect">
            <a:avLst/>
          </a:prstGeom>
        </p:spPr>
      </p:pic>
      <p:sp>
        <p:nvSpPr>
          <p:cNvPr id="10" name="TextBox 9">
            <a:extLst>
              <a:ext uri="{FF2B5EF4-FFF2-40B4-BE49-F238E27FC236}">
                <a16:creationId xmlns:a16="http://schemas.microsoft.com/office/drawing/2014/main" id="{CBA2C96C-C912-4456-A08D-DC72D1BD2A32}"/>
              </a:ext>
            </a:extLst>
          </p:cNvPr>
          <p:cNvSpPr txBox="1"/>
          <p:nvPr/>
        </p:nvSpPr>
        <p:spPr>
          <a:xfrm>
            <a:off x="964385" y="5968389"/>
            <a:ext cx="3070720" cy="369332"/>
          </a:xfrm>
          <a:prstGeom prst="rect">
            <a:avLst/>
          </a:prstGeom>
          <a:noFill/>
        </p:spPr>
        <p:txBody>
          <a:bodyPr wrap="square" rtlCol="0">
            <a:spAutoFit/>
          </a:bodyPr>
          <a:lstStyle/>
          <a:p>
            <a:r>
              <a:rPr lang="en-US" sz="900">
                <a:hlinkClick r:id="rId3" tooltip="https://knowingneurons.com/taxi/"/>
              </a:rPr>
              <a:t>This Photo</a:t>
            </a:r>
            <a:r>
              <a:rPr lang="en-US" sz="900"/>
              <a:t> by Unknown Author is licensed under </a:t>
            </a:r>
            <a:r>
              <a:rPr lang="en-US" sz="900">
                <a:hlinkClick r:id="rId4" tooltip="https://creativecommons.org/licenses/by-nc-nd/3.0/"/>
              </a:rPr>
              <a:t>CC BY-NC-ND</a:t>
            </a:r>
            <a:endParaRPr lang="en-US" sz="900"/>
          </a:p>
        </p:txBody>
      </p:sp>
      <p:pic>
        <p:nvPicPr>
          <p:cNvPr id="12" name="Picture 11">
            <a:extLst>
              <a:ext uri="{FF2B5EF4-FFF2-40B4-BE49-F238E27FC236}">
                <a16:creationId xmlns:a16="http://schemas.microsoft.com/office/drawing/2014/main" id="{EC4423B4-9E51-4DC6-87C0-76A1E67E849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74697" y="4227445"/>
            <a:ext cx="2762998" cy="1555831"/>
          </a:xfrm>
          <a:prstGeom prst="rect">
            <a:avLst/>
          </a:prstGeom>
        </p:spPr>
      </p:pic>
      <p:sp>
        <p:nvSpPr>
          <p:cNvPr id="13" name="TextBox 12">
            <a:extLst>
              <a:ext uri="{FF2B5EF4-FFF2-40B4-BE49-F238E27FC236}">
                <a16:creationId xmlns:a16="http://schemas.microsoft.com/office/drawing/2014/main" id="{4F0E4060-B740-465D-A166-29D58DBB536B}"/>
              </a:ext>
            </a:extLst>
          </p:cNvPr>
          <p:cNvSpPr txBox="1"/>
          <p:nvPr/>
        </p:nvSpPr>
        <p:spPr>
          <a:xfrm>
            <a:off x="4402472" y="6012888"/>
            <a:ext cx="2358667" cy="369332"/>
          </a:xfrm>
          <a:prstGeom prst="rect">
            <a:avLst/>
          </a:prstGeom>
          <a:noFill/>
        </p:spPr>
        <p:txBody>
          <a:bodyPr wrap="square" rtlCol="0">
            <a:spAutoFit/>
          </a:bodyPr>
          <a:lstStyle/>
          <a:p>
            <a:r>
              <a:rPr lang="en-US" sz="900">
                <a:hlinkClick r:id="rId6" tooltip="https://www.travelinusa.us/grand-canyon-shuttle/"/>
              </a:rPr>
              <a:t>This Photo</a:t>
            </a:r>
            <a:r>
              <a:rPr lang="en-US" sz="900"/>
              <a:t> by Unknown Author is licensed under </a:t>
            </a:r>
            <a:r>
              <a:rPr lang="en-US" sz="900">
                <a:hlinkClick r:id="rId4" tooltip="https://creativecommons.org/licenses/by-nc-nd/3.0/"/>
              </a:rPr>
              <a:t>CC BY-NC-ND</a:t>
            </a:r>
            <a:endParaRPr lang="en-US" sz="900"/>
          </a:p>
        </p:txBody>
      </p:sp>
      <p:pic>
        <p:nvPicPr>
          <p:cNvPr id="15" name="Picture 14">
            <a:extLst>
              <a:ext uri="{FF2B5EF4-FFF2-40B4-BE49-F238E27FC236}">
                <a16:creationId xmlns:a16="http://schemas.microsoft.com/office/drawing/2014/main" id="{92AAE7EF-0B8C-4E0B-BFAC-72B9B491440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77287" y="4227445"/>
            <a:ext cx="2765922" cy="1555831"/>
          </a:xfrm>
          <a:prstGeom prst="rect">
            <a:avLst/>
          </a:prstGeom>
        </p:spPr>
      </p:pic>
      <p:sp>
        <p:nvSpPr>
          <p:cNvPr id="16" name="TextBox 15">
            <a:extLst>
              <a:ext uri="{FF2B5EF4-FFF2-40B4-BE49-F238E27FC236}">
                <a16:creationId xmlns:a16="http://schemas.microsoft.com/office/drawing/2014/main" id="{F8E0A384-648E-46C4-9730-7BB04797AB09}"/>
              </a:ext>
            </a:extLst>
          </p:cNvPr>
          <p:cNvSpPr txBox="1"/>
          <p:nvPr/>
        </p:nvSpPr>
        <p:spPr>
          <a:xfrm>
            <a:off x="7082356" y="6055891"/>
            <a:ext cx="1802422" cy="369332"/>
          </a:xfrm>
          <a:prstGeom prst="rect">
            <a:avLst/>
          </a:prstGeom>
          <a:noFill/>
        </p:spPr>
        <p:txBody>
          <a:bodyPr wrap="square" rtlCol="0">
            <a:spAutoFit/>
          </a:bodyPr>
          <a:lstStyle/>
          <a:p>
            <a:r>
              <a:rPr lang="en-US" sz="900">
                <a:hlinkClick r:id="rId8" tooltip="https://www.peoplemattersglobal.com/news/compensation-benefits/uber-to-cut-3700-jobs-25589"/>
              </a:rPr>
              <a:t>This Photo</a:t>
            </a:r>
            <a:r>
              <a:rPr lang="en-US" sz="900"/>
              <a:t> by Unknown Author is licensed under </a:t>
            </a:r>
            <a:r>
              <a:rPr lang="en-US" sz="900">
                <a:hlinkClick r:id="rId9" tooltip="https://creativecommons.org/licenses/by-nc-sa/3.0/"/>
              </a:rPr>
              <a:t>CC BY-SA-NC</a:t>
            </a:r>
            <a:endParaRPr lang="en-US" sz="900"/>
          </a:p>
        </p:txBody>
      </p:sp>
    </p:spTree>
    <p:extLst>
      <p:ext uri="{BB962C8B-B14F-4D97-AF65-F5344CB8AC3E}">
        <p14:creationId xmlns:p14="http://schemas.microsoft.com/office/powerpoint/2010/main" val="4566842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34B84072A40A4784C312F37DF4BDAC" ma:contentTypeVersion="14" ma:contentTypeDescription="Create a new document." ma:contentTypeScope="" ma:versionID="e0a0ae0a18373af979bdae985148015b">
  <xsd:schema xmlns:xsd="http://www.w3.org/2001/XMLSchema" xmlns:xs="http://www.w3.org/2001/XMLSchema" xmlns:p="http://schemas.microsoft.com/office/2006/metadata/properties" xmlns:ns3="56d5dfda-91dd-4378-bdf4-5bcc36956b69" xmlns:ns4="14c60c45-0590-40a7-8526-301862984407" targetNamespace="http://schemas.microsoft.com/office/2006/metadata/properties" ma:root="true" ma:fieldsID="3afbd7db3618a72e5d43ad1eca56a70e" ns3:_="" ns4:_="">
    <xsd:import namespace="56d5dfda-91dd-4378-bdf4-5bcc36956b69"/>
    <xsd:import namespace="14c60c45-0590-40a7-8526-3018629844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5dfda-91dd-4378-bdf4-5bcc36956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60c45-0590-40a7-8526-30186298440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6d5dfda-91dd-4378-bdf4-5bcc36956b69" xsi:nil="true"/>
  </documentManagement>
</p:properties>
</file>

<file path=customXml/itemProps1.xml><?xml version="1.0" encoding="utf-8"?>
<ds:datastoreItem xmlns:ds="http://schemas.openxmlformats.org/officeDocument/2006/customXml" ds:itemID="{86BC9190-19DB-43F4-8F68-0CD17A0DF9BF}">
  <ds:schemaRefs>
    <ds:schemaRef ds:uri="http://schemas.microsoft.com/sharepoint/v3/contenttype/forms"/>
  </ds:schemaRefs>
</ds:datastoreItem>
</file>

<file path=customXml/itemProps2.xml><?xml version="1.0" encoding="utf-8"?>
<ds:datastoreItem xmlns:ds="http://schemas.openxmlformats.org/officeDocument/2006/customXml" ds:itemID="{8B3F1750-B0E7-436C-8F00-3F713F689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d5dfda-91dd-4378-bdf4-5bcc36956b69"/>
    <ds:schemaRef ds:uri="14c60c45-0590-40a7-8526-301862984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129291-8373-4960-9814-B468F94BF73E}">
  <ds:schemaRefs>
    <ds:schemaRef ds:uri="http://purl.org/dc/dcmitype/"/>
    <ds:schemaRef ds:uri="http://schemas.microsoft.com/office/infopath/2007/PartnerControls"/>
    <ds:schemaRef ds:uri="14c60c45-0590-40a7-8526-301862984407"/>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6d5dfda-91dd-4378-bdf4-5bcc36956b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454</TotalTime>
  <Words>1839</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Trebuchet MS</vt:lpstr>
      <vt:lpstr>Wingdings</vt:lpstr>
      <vt:lpstr>Wingdings 3</vt:lpstr>
      <vt:lpstr>Facet</vt:lpstr>
      <vt:lpstr>TeamWorks Travel &amp; Expense Basics</vt:lpstr>
      <vt:lpstr>Getting Started in Concur</vt:lpstr>
      <vt:lpstr>Booking Travel in Concur</vt:lpstr>
      <vt:lpstr>Booking Travel in Concur-Hotels</vt:lpstr>
      <vt:lpstr>Booking Travel in Concur-Flights</vt:lpstr>
      <vt:lpstr>Booking Travel in Concur-Car Rental </vt:lpstr>
      <vt:lpstr>Using a Personal Automobile</vt:lpstr>
      <vt:lpstr>Using a Personal Automobile-continued</vt:lpstr>
      <vt:lpstr>Other Transportation</vt:lpstr>
      <vt:lpstr>Meals</vt:lpstr>
      <vt:lpstr>Meals-Continued</vt:lpstr>
      <vt:lpstr>Meals-Continued</vt:lpstr>
      <vt:lpstr>Miscellaneous Reimbursable Expenses</vt:lpstr>
      <vt:lpstr>Non-reimbursable Expenses</vt:lpstr>
      <vt:lpstr>Submitting Expense Reimbursements</vt:lpstr>
      <vt:lpstr>Allocations</vt:lpstr>
      <vt:lpstr>Receipts/Attachments</vt:lpstr>
      <vt:lpstr>See the Statewide Travel Policy for more details and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TeamWorks Travel &amp; Expense Basics</dc:title>
  <dc:creator>Cobb, Becky</dc:creator>
  <cp:lastModifiedBy>Cobb, Becky</cp:lastModifiedBy>
  <cp:revision>52</cp:revision>
  <dcterms:created xsi:type="dcterms:W3CDTF">2023-03-25T21:27:45Z</dcterms:created>
  <dcterms:modified xsi:type="dcterms:W3CDTF">2023-03-31T12:13:04Z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0x0101007034B84072A40A4784C312F37DF4BDAC</vt:lpwstr>
  </property>
</Properties>
</file>